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93"/>
  </p:notesMasterIdLst>
  <p:sldIdLst>
    <p:sldId id="256" r:id="rId2"/>
    <p:sldId id="349" r:id="rId3"/>
    <p:sldId id="340" r:id="rId4"/>
    <p:sldId id="257" r:id="rId5"/>
    <p:sldId id="258" r:id="rId6"/>
    <p:sldId id="259" r:id="rId7"/>
    <p:sldId id="260" r:id="rId8"/>
    <p:sldId id="261" r:id="rId9"/>
    <p:sldId id="262" r:id="rId10"/>
    <p:sldId id="263" r:id="rId11"/>
    <p:sldId id="265" r:id="rId12"/>
    <p:sldId id="266" r:id="rId13"/>
    <p:sldId id="268" r:id="rId14"/>
    <p:sldId id="267" r:id="rId15"/>
    <p:sldId id="269" r:id="rId16"/>
    <p:sldId id="270" r:id="rId17"/>
    <p:sldId id="271" r:id="rId18"/>
    <p:sldId id="272" r:id="rId19"/>
    <p:sldId id="273" r:id="rId20"/>
    <p:sldId id="274" r:id="rId21"/>
    <p:sldId id="275" r:id="rId22"/>
    <p:sldId id="357" r:id="rId23"/>
    <p:sldId id="343" r:id="rId24"/>
    <p:sldId id="276" r:id="rId25"/>
    <p:sldId id="277" r:id="rId26"/>
    <p:sldId id="279" r:id="rId27"/>
    <p:sldId id="280" r:id="rId28"/>
    <p:sldId id="282" r:id="rId29"/>
    <p:sldId id="283" r:id="rId30"/>
    <p:sldId id="284" r:id="rId31"/>
    <p:sldId id="361" r:id="rId32"/>
    <p:sldId id="286" r:id="rId33"/>
    <p:sldId id="287" r:id="rId34"/>
    <p:sldId id="288" r:id="rId35"/>
    <p:sldId id="289" r:id="rId36"/>
    <p:sldId id="347" r:id="rId37"/>
    <p:sldId id="291" r:id="rId38"/>
    <p:sldId id="292" r:id="rId39"/>
    <p:sldId id="293" r:id="rId40"/>
    <p:sldId id="294" r:id="rId41"/>
    <p:sldId id="295" r:id="rId42"/>
    <p:sldId id="296" r:id="rId43"/>
    <p:sldId id="297" r:id="rId44"/>
    <p:sldId id="298" r:id="rId45"/>
    <p:sldId id="300" r:id="rId46"/>
    <p:sldId id="299" r:id="rId47"/>
    <p:sldId id="333" r:id="rId48"/>
    <p:sldId id="334" r:id="rId49"/>
    <p:sldId id="348" r:id="rId50"/>
    <p:sldId id="302" r:id="rId51"/>
    <p:sldId id="303" r:id="rId52"/>
    <p:sldId id="305" r:id="rId53"/>
    <p:sldId id="306" r:id="rId54"/>
    <p:sldId id="354" r:id="rId55"/>
    <p:sldId id="307" r:id="rId56"/>
    <p:sldId id="308" r:id="rId57"/>
    <p:sldId id="358" r:id="rId58"/>
    <p:sldId id="309" r:id="rId59"/>
    <p:sldId id="360" r:id="rId60"/>
    <p:sldId id="345" r:id="rId61"/>
    <p:sldId id="311" r:id="rId62"/>
    <p:sldId id="312" r:id="rId63"/>
    <p:sldId id="313" r:id="rId64"/>
    <p:sldId id="314" r:id="rId65"/>
    <p:sldId id="315" r:id="rId66"/>
    <p:sldId id="316" r:id="rId67"/>
    <p:sldId id="342" r:id="rId68"/>
    <p:sldId id="318" r:id="rId69"/>
    <p:sldId id="319" r:id="rId70"/>
    <p:sldId id="320" r:id="rId71"/>
    <p:sldId id="346" r:id="rId72"/>
    <p:sldId id="321" r:id="rId73"/>
    <p:sldId id="322" r:id="rId74"/>
    <p:sldId id="324" r:id="rId75"/>
    <p:sldId id="344" r:id="rId76"/>
    <p:sldId id="328" r:id="rId77"/>
    <p:sldId id="326" r:id="rId78"/>
    <p:sldId id="329" r:id="rId79"/>
    <p:sldId id="327" r:id="rId80"/>
    <p:sldId id="330" r:id="rId81"/>
    <p:sldId id="341" r:id="rId82"/>
    <p:sldId id="331" r:id="rId83"/>
    <p:sldId id="332" r:id="rId84"/>
    <p:sldId id="336" r:id="rId85"/>
    <p:sldId id="337" r:id="rId86"/>
    <p:sldId id="355" r:id="rId87"/>
    <p:sldId id="359" r:id="rId88"/>
    <p:sldId id="350" r:id="rId89"/>
    <p:sldId id="351" r:id="rId90"/>
    <p:sldId id="353" r:id="rId91"/>
    <p:sldId id="352" r:id="rId9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19" autoAdjust="0"/>
    <p:restoredTop sz="94707" autoAdjust="0"/>
  </p:normalViewPr>
  <p:slideViewPr>
    <p:cSldViewPr>
      <p:cViewPr varScale="1">
        <p:scale>
          <a:sx n="148" d="100"/>
          <a:sy n="148" d="100"/>
        </p:scale>
        <p:origin x="1912" y="184"/>
      </p:cViewPr>
      <p:guideLst>
        <p:guide orient="horz" pos="2160"/>
        <p:guide pos="2880"/>
      </p:guideLst>
    </p:cSldViewPr>
  </p:slideViewPr>
  <p:outlineViewPr>
    <p:cViewPr>
      <p:scale>
        <a:sx n="33" d="100"/>
        <a:sy n="33" d="100"/>
      </p:scale>
      <p:origin x="0" y="864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notesMaster" Target="notesMasters/notesMaster1.xml"/><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416E09-8B03-4B34-9DAA-F22A1F610576}" type="datetimeFigureOut">
              <a:rPr lang="fr-BE" smtClean="0"/>
              <a:t>10/04/17</a:t>
            </a:fld>
            <a:endParaRPr lang="fr-BE"/>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DC2DF5-4950-4529-9C1E-D91A2DFB05DA}" type="slidenum">
              <a:rPr lang="fr-BE" smtClean="0"/>
              <a:t>‹#›</a:t>
            </a:fld>
            <a:endParaRPr lang="fr-BE"/>
          </a:p>
        </p:txBody>
      </p:sp>
    </p:spTree>
    <p:extLst>
      <p:ext uri="{BB962C8B-B14F-4D97-AF65-F5344CB8AC3E}">
        <p14:creationId xmlns:p14="http://schemas.microsoft.com/office/powerpoint/2010/main" val="2932851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9FDC2DF5-4950-4529-9C1E-D91A2DFB05DA}" type="slidenum">
              <a:rPr lang="fr-BE" smtClean="0"/>
              <a:t>16</a:t>
            </a:fld>
            <a:endParaRPr lang="fr-BE"/>
          </a:p>
        </p:txBody>
      </p:sp>
    </p:spTree>
    <p:extLst>
      <p:ext uri="{BB962C8B-B14F-4D97-AF65-F5344CB8AC3E}">
        <p14:creationId xmlns:p14="http://schemas.microsoft.com/office/powerpoint/2010/main" val="2246515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DE0CB408-72BC-4104-8CD3-DD9B79B9D5A1}" type="datetimeFigureOut">
              <a:rPr lang="fr-BE" smtClean="0"/>
              <a:t>10/04/17</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FC39121B-9CCF-4009-A6DE-FA5B9244044A}" type="slidenum">
              <a:rPr lang="fr-BE" smtClean="0"/>
              <a:t>‹#›</a:t>
            </a:fld>
            <a:endParaRPr lang="fr-BE"/>
          </a:p>
        </p:txBody>
      </p:sp>
    </p:spTree>
    <p:extLst>
      <p:ext uri="{BB962C8B-B14F-4D97-AF65-F5344CB8AC3E}">
        <p14:creationId xmlns:p14="http://schemas.microsoft.com/office/powerpoint/2010/main" val="3260451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DE0CB408-72BC-4104-8CD3-DD9B79B9D5A1}" type="datetimeFigureOut">
              <a:rPr lang="fr-BE" smtClean="0"/>
              <a:t>10/04/17</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FC39121B-9CCF-4009-A6DE-FA5B9244044A}" type="slidenum">
              <a:rPr lang="fr-BE" smtClean="0"/>
              <a:t>‹#›</a:t>
            </a:fld>
            <a:endParaRPr lang="fr-BE"/>
          </a:p>
        </p:txBody>
      </p:sp>
    </p:spTree>
    <p:extLst>
      <p:ext uri="{BB962C8B-B14F-4D97-AF65-F5344CB8AC3E}">
        <p14:creationId xmlns:p14="http://schemas.microsoft.com/office/powerpoint/2010/main" val="2212717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DE0CB408-72BC-4104-8CD3-DD9B79B9D5A1}" type="datetimeFigureOut">
              <a:rPr lang="fr-BE" smtClean="0"/>
              <a:t>10/04/17</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FC39121B-9CCF-4009-A6DE-FA5B9244044A}" type="slidenum">
              <a:rPr lang="fr-BE" smtClean="0"/>
              <a:t>‹#›</a:t>
            </a:fld>
            <a:endParaRPr lang="fr-BE"/>
          </a:p>
        </p:txBody>
      </p:sp>
    </p:spTree>
    <p:extLst>
      <p:ext uri="{BB962C8B-B14F-4D97-AF65-F5344CB8AC3E}">
        <p14:creationId xmlns:p14="http://schemas.microsoft.com/office/powerpoint/2010/main" val="1977281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DE0CB408-72BC-4104-8CD3-DD9B79B9D5A1}" type="datetimeFigureOut">
              <a:rPr lang="fr-BE" smtClean="0"/>
              <a:t>10/04/17</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FC39121B-9CCF-4009-A6DE-FA5B9244044A}" type="slidenum">
              <a:rPr lang="fr-BE" smtClean="0"/>
              <a:t>‹#›</a:t>
            </a:fld>
            <a:endParaRPr lang="fr-BE"/>
          </a:p>
        </p:txBody>
      </p:sp>
    </p:spTree>
    <p:extLst>
      <p:ext uri="{BB962C8B-B14F-4D97-AF65-F5344CB8AC3E}">
        <p14:creationId xmlns:p14="http://schemas.microsoft.com/office/powerpoint/2010/main" val="213220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DE0CB408-72BC-4104-8CD3-DD9B79B9D5A1}" type="datetimeFigureOut">
              <a:rPr lang="fr-BE" smtClean="0"/>
              <a:t>10/04/17</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FC39121B-9CCF-4009-A6DE-FA5B9244044A}" type="slidenum">
              <a:rPr lang="fr-BE" smtClean="0"/>
              <a:t>‹#›</a:t>
            </a:fld>
            <a:endParaRPr lang="fr-BE"/>
          </a:p>
        </p:txBody>
      </p:sp>
    </p:spTree>
    <p:extLst>
      <p:ext uri="{BB962C8B-B14F-4D97-AF65-F5344CB8AC3E}">
        <p14:creationId xmlns:p14="http://schemas.microsoft.com/office/powerpoint/2010/main" val="2181024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DE0CB408-72BC-4104-8CD3-DD9B79B9D5A1}" type="datetimeFigureOut">
              <a:rPr lang="fr-BE" smtClean="0"/>
              <a:t>10/04/17</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FC39121B-9CCF-4009-A6DE-FA5B9244044A}" type="slidenum">
              <a:rPr lang="fr-BE" smtClean="0"/>
              <a:t>‹#›</a:t>
            </a:fld>
            <a:endParaRPr lang="fr-BE"/>
          </a:p>
        </p:txBody>
      </p:sp>
    </p:spTree>
    <p:extLst>
      <p:ext uri="{BB962C8B-B14F-4D97-AF65-F5344CB8AC3E}">
        <p14:creationId xmlns:p14="http://schemas.microsoft.com/office/powerpoint/2010/main" val="2499448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DE0CB408-72BC-4104-8CD3-DD9B79B9D5A1}" type="datetimeFigureOut">
              <a:rPr lang="fr-BE" smtClean="0"/>
              <a:t>10/04/17</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FC39121B-9CCF-4009-A6DE-FA5B9244044A}" type="slidenum">
              <a:rPr lang="fr-BE" smtClean="0"/>
              <a:t>‹#›</a:t>
            </a:fld>
            <a:endParaRPr lang="fr-BE"/>
          </a:p>
        </p:txBody>
      </p:sp>
    </p:spTree>
    <p:extLst>
      <p:ext uri="{BB962C8B-B14F-4D97-AF65-F5344CB8AC3E}">
        <p14:creationId xmlns:p14="http://schemas.microsoft.com/office/powerpoint/2010/main" val="901191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DE0CB408-72BC-4104-8CD3-DD9B79B9D5A1}" type="datetimeFigureOut">
              <a:rPr lang="fr-BE" smtClean="0"/>
              <a:t>10/04/17</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FC39121B-9CCF-4009-A6DE-FA5B9244044A}" type="slidenum">
              <a:rPr lang="fr-BE" smtClean="0"/>
              <a:t>‹#›</a:t>
            </a:fld>
            <a:endParaRPr lang="fr-BE"/>
          </a:p>
        </p:txBody>
      </p:sp>
    </p:spTree>
    <p:extLst>
      <p:ext uri="{BB962C8B-B14F-4D97-AF65-F5344CB8AC3E}">
        <p14:creationId xmlns:p14="http://schemas.microsoft.com/office/powerpoint/2010/main" val="2658055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E0CB408-72BC-4104-8CD3-DD9B79B9D5A1}" type="datetimeFigureOut">
              <a:rPr lang="fr-BE" smtClean="0"/>
              <a:t>10/04/17</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FC39121B-9CCF-4009-A6DE-FA5B9244044A}" type="slidenum">
              <a:rPr lang="fr-BE" smtClean="0"/>
              <a:t>‹#›</a:t>
            </a:fld>
            <a:endParaRPr lang="fr-BE"/>
          </a:p>
        </p:txBody>
      </p:sp>
    </p:spTree>
    <p:extLst>
      <p:ext uri="{BB962C8B-B14F-4D97-AF65-F5344CB8AC3E}">
        <p14:creationId xmlns:p14="http://schemas.microsoft.com/office/powerpoint/2010/main" val="1551581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E0CB408-72BC-4104-8CD3-DD9B79B9D5A1}" type="datetimeFigureOut">
              <a:rPr lang="fr-BE" smtClean="0"/>
              <a:t>10/04/17</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FC39121B-9CCF-4009-A6DE-FA5B9244044A}" type="slidenum">
              <a:rPr lang="fr-BE" smtClean="0"/>
              <a:t>‹#›</a:t>
            </a:fld>
            <a:endParaRPr lang="fr-BE"/>
          </a:p>
        </p:txBody>
      </p:sp>
    </p:spTree>
    <p:extLst>
      <p:ext uri="{BB962C8B-B14F-4D97-AF65-F5344CB8AC3E}">
        <p14:creationId xmlns:p14="http://schemas.microsoft.com/office/powerpoint/2010/main" val="1647462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E0CB408-72BC-4104-8CD3-DD9B79B9D5A1}" type="datetimeFigureOut">
              <a:rPr lang="fr-BE" smtClean="0"/>
              <a:t>10/04/17</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FC39121B-9CCF-4009-A6DE-FA5B9244044A}" type="slidenum">
              <a:rPr lang="fr-BE" smtClean="0"/>
              <a:t>‹#›</a:t>
            </a:fld>
            <a:endParaRPr lang="fr-BE"/>
          </a:p>
        </p:txBody>
      </p:sp>
    </p:spTree>
    <p:extLst>
      <p:ext uri="{BB962C8B-B14F-4D97-AF65-F5344CB8AC3E}">
        <p14:creationId xmlns:p14="http://schemas.microsoft.com/office/powerpoint/2010/main" val="29208948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CB408-72BC-4104-8CD3-DD9B79B9D5A1}" type="datetimeFigureOut">
              <a:rPr lang="fr-BE" smtClean="0"/>
              <a:t>10/04/17</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39121B-9CCF-4009-A6DE-FA5B9244044A}" type="slidenum">
              <a:rPr lang="fr-BE" smtClean="0"/>
              <a:t>‹#›</a:t>
            </a:fld>
            <a:endParaRPr lang="fr-BE"/>
          </a:p>
        </p:txBody>
      </p:sp>
    </p:spTree>
    <p:extLst>
      <p:ext uri="{BB962C8B-B14F-4D97-AF65-F5344CB8AC3E}">
        <p14:creationId xmlns:p14="http://schemas.microsoft.com/office/powerpoint/2010/main" val="17866717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hyperlink" Target="http://www.tbany.com/projects_page.php?projectid=127" TargetMode="External"/><Relationship Id="rId4" Type="http://schemas.openxmlformats.org/officeDocument/2006/relationships/image" Target="../media/image18.jpg"/><Relationship Id="rId5"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hyperlink" Target="http://www.leplanb.com/design/urban-seat/" TargetMode="External"/><Relationship Id="rId4" Type="http://schemas.openxmlformats.org/officeDocument/2006/relationships/image" Target="../media/image20.jpeg"/><Relationship Id="rId5"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hyperlink" Target="http://www.landezine.com/index.php/2011/06/dymaxion-sleep-by-jane-hutton-adrian-blackwell/" TargetMode="External"/><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hyperlink" Target="http://www.landezine.com/index.php/2011/06/dymaxion-sleep-by-jane-hutton-adrian-blackwell/" TargetMode="External"/><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hyperlink" Target="http://www.landezine.com/index.php/2011/06/dymaxion-sleep-by-jane-hutton-adrian-blackwell/" TargetMode="External"/><Relationship Id="rId4" Type="http://schemas.openxmlformats.org/officeDocument/2006/relationships/image" Target="../media/image24.jpg"/><Relationship Id="rId5"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hyperlink" Target="http://www.jeppehein.net/pages/project_id.php?path=works&amp;id=117" TargetMode="External"/><Relationship Id="rId5"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hyperlink" Target="http://www.jeppehein.net/pages/project_id.php?path=works&amp;id=117" TargetMode="External"/><Relationship Id="rId5"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hyperlink" Target="http://www.jeppehein.net/pages/project_id.php?path=works&amp;id=117" TargetMode="External"/><Relationship Id="rId4" Type="http://schemas.openxmlformats.org/officeDocument/2006/relationships/image" Target="../media/image31.jpg"/><Relationship Id="rId5"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hyperlink" Target="http://www.jeppehein.net/pages/project_id.php?path=works&amp;id=117" TargetMode="External"/><Relationship Id="rId5"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hyperlink" Target="http://www.recyclart.be/fr/archives-2003-2011/dans-la-ville" TargetMode="External"/><Relationship Id="rId4" Type="http://schemas.openxmlformats.org/officeDocument/2006/relationships/image" Target="../media/image36.jpg"/><Relationship Id="rId5"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hyperlink" Target="http://www.urban-terrasse.com/" TargetMode="External"/><Relationship Id="rId4" Type="http://schemas.openxmlformats.org/officeDocument/2006/relationships/image" Target="../media/image40.jpg"/><Relationship Id="rId5" Type="http://schemas.openxmlformats.org/officeDocument/2006/relationships/image" Target="../media/image41.jpg"/><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hyperlink" Target="http://www.urban-terrasse.com/" TargetMode="External"/><Relationship Id="rId4"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 Id="rId3" Type="http://schemas.openxmlformats.org/officeDocument/2006/relationships/image" Target="../media/image4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 Id="rId3" Type="http://schemas.openxmlformats.org/officeDocument/2006/relationships/image" Target="../media/image44.jp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hyperlink" Target="http://www.kapteinroodnat.nl/Klimglijklauterhangzitvoetbaltoneelbuis" TargetMode="External"/><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5" Type="http://schemas.openxmlformats.org/officeDocument/2006/relationships/hyperlink" Target="http://www.kapteinroodnat.nl/Klimglijklauterhangzitvoetbaltoneelbuis" TargetMode="External"/><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5" Type="http://schemas.openxmlformats.org/officeDocument/2006/relationships/hyperlink" Target="http://www.kapteinroodnat.nl/Klimglijklauterhangzitvoetbaltoneelbuis" TargetMode="External"/><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1.xml.rels><?xml version="1.0" encoding="UTF-8" standalone="yes"?>
<Relationships xmlns="http://schemas.openxmlformats.org/package/2006/relationships"><Relationship Id="rId3" Type="http://schemas.openxmlformats.org/officeDocument/2006/relationships/hyperlink" Target="http://www.1001pallets.com/" TargetMode="External"/><Relationship Id="rId4" Type="http://schemas.openxmlformats.org/officeDocument/2006/relationships/image" Target="../media/image50.jpg"/><Relationship Id="rId5" Type="http://schemas.openxmlformats.org/officeDocument/2006/relationships/image" Target="../media/image51.jpg"/><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 Id="rId3"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hyperlink" Target="http://byhaven2200.dk/in-english-in-espanol" TargetMode="External"/><Relationship Id="rId4" Type="http://schemas.openxmlformats.org/officeDocument/2006/relationships/image" Target="../media/image55.jpg"/><Relationship Id="rId5"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5.xml.rels><?xml version="1.0" encoding="UTF-8" standalone="yes"?>
<Relationships xmlns="http://schemas.openxmlformats.org/package/2006/relationships"><Relationship Id="rId3" Type="http://schemas.openxmlformats.org/officeDocument/2006/relationships/hyperlink" Target="http://byhaven2200.dk/in-english-in-espanol" TargetMode="External"/><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jpg"/><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38.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hyperlink" Target="http://www.stadler.fr/2009/05/16/les-halles-de-paris-aires-de-jeux/" TargetMode="External"/><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39.xml.rels><?xml version="1.0" encoding="UTF-8" standalone="yes"?>
<Relationships xmlns="http://schemas.openxmlformats.org/package/2006/relationships"><Relationship Id="rId3" Type="http://schemas.openxmlformats.org/officeDocument/2006/relationships/hyperlink" Target="http://streetpong.info/" TargetMode="External"/><Relationship Id="rId4" Type="http://schemas.openxmlformats.org/officeDocument/2006/relationships/image" Target="../media/image63.jpg"/><Relationship Id="rId5" Type="http://schemas.openxmlformats.org/officeDocument/2006/relationships/image" Target="../media/image64.jpg"/><Relationship Id="rId6" Type="http://schemas.openxmlformats.org/officeDocument/2006/relationships/hyperlink" Target="http://vimeo.com/48514003" TargetMode="External"/><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4.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 Id="rId3"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44.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74.jpg"/><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46.xml.rels><?xml version="1.0" encoding="UTF-8" standalone="yes"?>
<Relationships xmlns="http://schemas.openxmlformats.org/package/2006/relationships"><Relationship Id="rId3" Type="http://schemas.openxmlformats.org/officeDocument/2006/relationships/image" Target="../media/image77.jpg"/><Relationship Id="rId4"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 Id="rId3" Type="http://schemas.openxmlformats.org/officeDocument/2006/relationships/image" Target="../media/image79.jpg"/></Relationships>
</file>

<file path=ppt/slides/_rels/slide48.xml.rels><?xml version="1.0" encoding="UTF-8" standalone="yes"?>
<Relationships xmlns="http://schemas.openxmlformats.org/package/2006/relationships"><Relationship Id="rId3" Type="http://schemas.openxmlformats.org/officeDocument/2006/relationships/image" Target="../media/image80.jpg"/><Relationship Id="rId4" Type="http://schemas.openxmlformats.org/officeDocument/2006/relationships/image" Target="../media/image81.jpg"/><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g"/></Relationships>
</file>

<file path=ppt/slides/_rels/slide5.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8.jpg"/><Relationship Id="rId7"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83.jpg"/><Relationship Id="rId1" Type="http://schemas.openxmlformats.org/officeDocument/2006/relationships/slideLayout" Target="../slideLayouts/slideLayout2.xml"/><Relationship Id="rId2" Type="http://schemas.openxmlformats.org/officeDocument/2006/relationships/image" Target="../media/image82.jpg"/></Relationships>
</file>

<file path=ppt/slides/_rels/slide51.xml.rels><?xml version="1.0" encoding="UTF-8" standalone="yes"?>
<Relationships xmlns="http://schemas.openxmlformats.org/package/2006/relationships"><Relationship Id="rId3" Type="http://schemas.openxmlformats.org/officeDocument/2006/relationships/image" Target="../media/image84.jpg"/><Relationship Id="rId4" Type="http://schemas.openxmlformats.org/officeDocument/2006/relationships/image" Target="../media/image85.jpg"/><Relationship Id="rId1" Type="http://schemas.openxmlformats.org/officeDocument/2006/relationships/slideLayout" Target="../slideLayouts/slideLayout2.xml"/><Relationship Id="rId2" Type="http://schemas.openxmlformats.org/officeDocument/2006/relationships/image" Target="../media/image82.jpg"/></Relationships>
</file>

<file path=ppt/slides/_rels/slide52.xml.rels><?xml version="1.0" encoding="UTF-8" standalone="yes"?>
<Relationships xmlns="http://schemas.openxmlformats.org/package/2006/relationships"><Relationship Id="rId3" Type="http://schemas.openxmlformats.org/officeDocument/2006/relationships/image" Target="../media/image86.jpg"/><Relationship Id="rId4" Type="http://schemas.openxmlformats.org/officeDocument/2006/relationships/image" Target="../media/image87.jpg"/><Relationship Id="rId5" Type="http://schemas.openxmlformats.org/officeDocument/2006/relationships/image" Target="../media/image88.jpg"/><Relationship Id="rId6" Type="http://schemas.openxmlformats.org/officeDocument/2006/relationships/image" Target="../media/image89.jpg"/><Relationship Id="rId7" Type="http://schemas.openxmlformats.org/officeDocument/2006/relationships/image" Target="../media/image90.jpg"/><Relationship Id="rId1" Type="http://schemas.openxmlformats.org/officeDocument/2006/relationships/slideLayout" Target="../slideLayouts/slideLayout2.xml"/><Relationship Id="rId2" Type="http://schemas.openxmlformats.org/officeDocument/2006/relationships/image" Target="../media/image82.jpg"/></Relationships>
</file>

<file path=ppt/slides/_rels/slide53.xml.rels><?xml version="1.0" encoding="UTF-8" standalone="yes"?>
<Relationships xmlns="http://schemas.openxmlformats.org/package/2006/relationships"><Relationship Id="rId3" Type="http://schemas.openxmlformats.org/officeDocument/2006/relationships/image" Target="../media/image91.jpg"/><Relationship Id="rId4" Type="http://schemas.openxmlformats.org/officeDocument/2006/relationships/image" Target="../media/image92.jpg"/><Relationship Id="rId1" Type="http://schemas.openxmlformats.org/officeDocument/2006/relationships/slideLayout" Target="../slideLayouts/slideLayout2.xml"/><Relationship Id="rId2" Type="http://schemas.openxmlformats.org/officeDocument/2006/relationships/image" Target="../media/image8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g"/><Relationship Id="rId3" Type="http://schemas.openxmlformats.org/officeDocument/2006/relationships/image" Target="../media/image9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g"/><Relationship Id="rId3" Type="http://schemas.openxmlformats.org/officeDocument/2006/relationships/image" Target="../media/image9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g"/><Relationship Id="rId3" Type="http://schemas.openxmlformats.org/officeDocument/2006/relationships/image" Target="../media/image9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g"/><Relationship Id="rId3" Type="http://schemas.openxmlformats.org/officeDocument/2006/relationships/image" Target="../media/image96.jpeg"/></Relationships>
</file>

<file path=ppt/slides/_rels/slide58.xml.rels><?xml version="1.0" encoding="UTF-8" standalone="yes"?>
<Relationships xmlns="http://schemas.openxmlformats.org/package/2006/relationships"><Relationship Id="rId3" Type="http://schemas.openxmlformats.org/officeDocument/2006/relationships/hyperlink" Target="http://www.bopano.com/index.php?/ongoing/dalek/" TargetMode="External"/><Relationship Id="rId4" Type="http://schemas.openxmlformats.org/officeDocument/2006/relationships/image" Target="../media/image97.jpg"/><Relationship Id="rId5" Type="http://schemas.openxmlformats.org/officeDocument/2006/relationships/image" Target="../media/image98.jpg"/><Relationship Id="rId6" Type="http://schemas.openxmlformats.org/officeDocument/2006/relationships/image" Target="../media/image99.jpg"/><Relationship Id="rId7" Type="http://schemas.openxmlformats.org/officeDocument/2006/relationships/image" Target="../media/image100.jpg"/><Relationship Id="rId8" Type="http://schemas.openxmlformats.org/officeDocument/2006/relationships/image" Target="../media/image101.jpg"/><Relationship Id="rId9" Type="http://schemas.openxmlformats.org/officeDocument/2006/relationships/image" Target="../media/image102.jpg"/><Relationship Id="rId1" Type="http://schemas.openxmlformats.org/officeDocument/2006/relationships/slideLayout" Target="../slideLayouts/slideLayout2.xml"/><Relationship Id="rId2" Type="http://schemas.openxmlformats.org/officeDocument/2006/relationships/image" Target="../media/image82.jpg"/></Relationships>
</file>

<file path=ppt/slides/_rels/slide59.xml.rels><?xml version="1.0" encoding="UTF-8" standalone="yes"?>
<Relationships xmlns="http://schemas.openxmlformats.org/package/2006/relationships"><Relationship Id="rId3" Type="http://schemas.openxmlformats.org/officeDocument/2006/relationships/image" Target="../media/image103.jpg"/><Relationship Id="rId4" Type="http://schemas.openxmlformats.org/officeDocument/2006/relationships/image" Target="../media/image104.jpg"/><Relationship Id="rId5" Type="http://schemas.openxmlformats.org/officeDocument/2006/relationships/image" Target="../media/image105.jpg"/><Relationship Id="rId6" Type="http://schemas.openxmlformats.org/officeDocument/2006/relationships/image" Target="../media/image106.jpg"/><Relationship Id="rId7" Type="http://schemas.openxmlformats.org/officeDocument/2006/relationships/image" Target="../media/image107.jpg"/><Relationship Id="rId1" Type="http://schemas.openxmlformats.org/officeDocument/2006/relationships/slideLayout" Target="../slideLayouts/slideLayout2.xml"/><Relationship Id="rId2" Type="http://schemas.openxmlformats.org/officeDocument/2006/relationships/image" Target="../media/image82.jpg"/></Relationships>
</file>

<file path=ppt/slides/_rels/slide6.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jpg"/><Relationship Id="rId7"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g"/></Relationships>
</file>

<file path=ppt/slides/_rels/slide61.xml.rels><?xml version="1.0" encoding="UTF-8" standalone="yes"?>
<Relationships xmlns="http://schemas.openxmlformats.org/package/2006/relationships"><Relationship Id="rId3" Type="http://schemas.openxmlformats.org/officeDocument/2006/relationships/hyperlink" Target="http://www.springtime.nl/work/person-parking" TargetMode="External"/><Relationship Id="rId4" Type="http://schemas.openxmlformats.org/officeDocument/2006/relationships/image" Target="../media/image109.jpeg"/><Relationship Id="rId5" Type="http://schemas.openxmlformats.org/officeDocument/2006/relationships/image" Target="../media/image110.jpg"/><Relationship Id="rId1" Type="http://schemas.openxmlformats.org/officeDocument/2006/relationships/slideLayout" Target="../slideLayouts/slideLayout2.xml"/><Relationship Id="rId2" Type="http://schemas.openxmlformats.org/officeDocument/2006/relationships/image" Target="../media/image108.jpg"/></Relationships>
</file>

<file path=ppt/slides/_rels/slide62.xml.rels><?xml version="1.0" encoding="UTF-8" standalone="yes"?>
<Relationships xmlns="http://schemas.openxmlformats.org/package/2006/relationships"><Relationship Id="rId3" Type="http://schemas.openxmlformats.org/officeDocument/2006/relationships/image" Target="../media/image111.jpg"/><Relationship Id="rId4" Type="http://schemas.openxmlformats.org/officeDocument/2006/relationships/image" Target="../media/image112.jpg"/><Relationship Id="rId1" Type="http://schemas.openxmlformats.org/officeDocument/2006/relationships/slideLayout" Target="../slideLayouts/slideLayout2.xml"/><Relationship Id="rId2" Type="http://schemas.openxmlformats.org/officeDocument/2006/relationships/image" Target="../media/image108.jpg"/></Relationships>
</file>

<file path=ppt/slides/_rels/slide63.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g"/><Relationship Id="rId1" Type="http://schemas.openxmlformats.org/officeDocument/2006/relationships/slideLayout" Target="../slideLayouts/slideLayout2.xml"/><Relationship Id="rId2" Type="http://schemas.openxmlformats.org/officeDocument/2006/relationships/image" Target="../media/image108.jpg"/></Relationships>
</file>

<file path=ppt/slides/_rels/slide64.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g"/><Relationship Id="rId1" Type="http://schemas.openxmlformats.org/officeDocument/2006/relationships/slideLayout" Target="../slideLayouts/slideLayout2.xml"/><Relationship Id="rId2" Type="http://schemas.openxmlformats.org/officeDocument/2006/relationships/image" Target="../media/image108.jpg"/></Relationships>
</file>

<file path=ppt/slides/_rels/slide65.xml.rels><?xml version="1.0" encoding="UTF-8" standalone="yes"?>
<Relationships xmlns="http://schemas.openxmlformats.org/package/2006/relationships"><Relationship Id="rId3" Type="http://schemas.openxmlformats.org/officeDocument/2006/relationships/hyperlink" Target="http://www.bralvzw.be/fr/appel-%C3%A0-projet-%E2%80%988m%C2%B2-pour-tous%E2%80%99-%C3%A9dition-dreamstart" TargetMode="External"/><Relationship Id="rId4" Type="http://schemas.openxmlformats.org/officeDocument/2006/relationships/image" Target="../media/image117.jpg"/><Relationship Id="rId5" Type="http://schemas.openxmlformats.org/officeDocument/2006/relationships/hyperlink" Target="http://vimeo.com/40450434" TargetMode="External"/><Relationship Id="rId1" Type="http://schemas.openxmlformats.org/officeDocument/2006/relationships/slideLayout" Target="../slideLayouts/slideLayout2.xml"/><Relationship Id="rId2" Type="http://schemas.openxmlformats.org/officeDocument/2006/relationships/image" Target="../media/image108.jpg"/></Relationships>
</file>

<file path=ppt/slides/_rels/slide66.xml.rels><?xml version="1.0" encoding="UTF-8" standalone="yes"?>
<Relationships xmlns="http://schemas.openxmlformats.org/package/2006/relationships"><Relationship Id="rId3" Type="http://schemas.openxmlformats.org/officeDocument/2006/relationships/hyperlink" Target="http://www.bralvzw.be/fr/appel-%C3%A0-projet-%E2%80%988m%C2%B2-pour-tous%E2%80%99-%C3%A9dition-dreamstart" TargetMode="External"/><Relationship Id="rId4" Type="http://schemas.openxmlformats.org/officeDocument/2006/relationships/image" Target="../media/image118.jpg"/><Relationship Id="rId1" Type="http://schemas.openxmlformats.org/officeDocument/2006/relationships/slideLayout" Target="../slideLayouts/slideLayout2.xml"/><Relationship Id="rId2" Type="http://schemas.openxmlformats.org/officeDocument/2006/relationships/image" Target="../media/image108.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g"/><Relationship Id="rId3" Type="http://schemas.openxmlformats.org/officeDocument/2006/relationships/image" Target="../media/image120.jpeg"/></Relationships>
</file>

<file path=ppt/slides/_rels/slide69.xml.rels><?xml version="1.0" encoding="UTF-8" standalone="yes"?>
<Relationships xmlns="http://schemas.openxmlformats.org/package/2006/relationships"><Relationship Id="rId3" Type="http://schemas.openxmlformats.org/officeDocument/2006/relationships/hyperlink" Target="http://www.dezeen.com/2008/11/30/moving-forest-by-nl-architects/" TargetMode="External"/><Relationship Id="rId4" Type="http://schemas.openxmlformats.org/officeDocument/2006/relationships/image" Target="../media/image121.jpg"/><Relationship Id="rId5" Type="http://schemas.openxmlformats.org/officeDocument/2006/relationships/image" Target="../media/image122.jpg"/><Relationship Id="rId1" Type="http://schemas.openxmlformats.org/officeDocument/2006/relationships/slideLayout" Target="../slideLayouts/slideLayout2.xml"/><Relationship Id="rId2" Type="http://schemas.openxmlformats.org/officeDocument/2006/relationships/image" Target="../media/image1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14.jpg"/></Relationships>
</file>

<file path=ppt/slides/_rels/slide70.xml.rels><?xml version="1.0" encoding="UTF-8" standalone="yes"?>
<Relationships xmlns="http://schemas.openxmlformats.org/package/2006/relationships"><Relationship Id="rId3" Type="http://schemas.openxmlformats.org/officeDocument/2006/relationships/hyperlink" Target="http://www.dezeen.com/2008/11/30/moving-forest-by-nl-architects/" TargetMode="External"/><Relationship Id="rId4" Type="http://schemas.openxmlformats.org/officeDocument/2006/relationships/image" Target="../media/image123.jpg"/><Relationship Id="rId5" Type="http://schemas.openxmlformats.org/officeDocument/2006/relationships/image" Target="../media/image124.jpg"/><Relationship Id="rId6" Type="http://schemas.openxmlformats.org/officeDocument/2006/relationships/hyperlink" Target="http://vimeo.com/1848454" TargetMode="External"/><Relationship Id="rId1" Type="http://schemas.openxmlformats.org/officeDocument/2006/relationships/slideLayout" Target="../slideLayouts/slideLayout2.xml"/><Relationship Id="rId2" Type="http://schemas.openxmlformats.org/officeDocument/2006/relationships/image" Target="../media/image11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g"/></Relationships>
</file>

<file path=ppt/slides/_rels/slide72.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1" Type="http://schemas.openxmlformats.org/officeDocument/2006/relationships/slideLayout" Target="../slideLayouts/slideLayout2.xml"/><Relationship Id="rId2" Type="http://schemas.openxmlformats.org/officeDocument/2006/relationships/image" Target="../media/image125.jpg"/></Relationships>
</file>

<file path=ppt/slides/_rels/slide73.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image" Target="../media/image12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g"/><Relationship Id="rId3" Type="http://schemas.openxmlformats.org/officeDocument/2006/relationships/image" Target="../media/image130.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jpg"/></Relationships>
</file>

<file path=ppt/slides/_rels/slide76.xml.rels><?xml version="1.0" encoding="UTF-8" standalone="yes"?>
<Relationships xmlns="http://schemas.openxmlformats.org/package/2006/relationships"><Relationship Id="rId3" Type="http://schemas.openxmlformats.org/officeDocument/2006/relationships/image" Target="../media/image132.jpg"/><Relationship Id="rId4" Type="http://schemas.openxmlformats.org/officeDocument/2006/relationships/hyperlink" Target="http://www.nlarchitects.nl/projects/" TargetMode="External"/><Relationship Id="rId1" Type="http://schemas.openxmlformats.org/officeDocument/2006/relationships/slideLayout" Target="../slideLayouts/slideLayout2.xml"/><Relationship Id="rId2" Type="http://schemas.openxmlformats.org/officeDocument/2006/relationships/image" Target="../media/image131.jpg"/></Relationships>
</file>

<file path=ppt/slides/_rels/slide77.xml.rels><?xml version="1.0" encoding="UTF-8" standalone="yes"?>
<Relationships xmlns="http://schemas.openxmlformats.org/package/2006/relationships"><Relationship Id="rId3" Type="http://schemas.openxmlformats.org/officeDocument/2006/relationships/image" Target="../media/image133.jpg"/><Relationship Id="rId4" Type="http://schemas.openxmlformats.org/officeDocument/2006/relationships/hyperlink" Target="http://www.nlarchitects.nl/projects/" TargetMode="External"/><Relationship Id="rId1" Type="http://schemas.openxmlformats.org/officeDocument/2006/relationships/slideLayout" Target="../slideLayouts/slideLayout2.xml"/><Relationship Id="rId2" Type="http://schemas.openxmlformats.org/officeDocument/2006/relationships/image" Target="../media/image131.jpg"/></Relationships>
</file>

<file path=ppt/slides/_rels/slide78.xml.rels><?xml version="1.0" encoding="UTF-8" standalone="yes"?>
<Relationships xmlns="http://schemas.openxmlformats.org/package/2006/relationships"><Relationship Id="rId3" Type="http://schemas.openxmlformats.org/officeDocument/2006/relationships/image" Target="../media/image134.jpg"/><Relationship Id="rId4" Type="http://schemas.openxmlformats.org/officeDocument/2006/relationships/hyperlink" Target="http://www.nlarchitects.nl/projects/" TargetMode="External"/><Relationship Id="rId1" Type="http://schemas.openxmlformats.org/officeDocument/2006/relationships/slideLayout" Target="../slideLayouts/slideLayout2.xml"/><Relationship Id="rId2" Type="http://schemas.openxmlformats.org/officeDocument/2006/relationships/image" Target="../media/image131.jpg"/></Relationships>
</file>

<file path=ppt/slides/_rels/slide79.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35.jpg"/><Relationship Id="rId5" Type="http://schemas.openxmlformats.org/officeDocument/2006/relationships/hyperlink" Target="http://www.nlarchitects.nl/projects/" TargetMode="External"/><Relationship Id="rId1" Type="http://schemas.openxmlformats.org/officeDocument/2006/relationships/slideLayout" Target="../slideLayouts/slideLayout2.xml"/><Relationship Id="rId2" Type="http://schemas.openxmlformats.org/officeDocument/2006/relationships/image" Target="../media/image131.jpg"/></Relationships>
</file>

<file path=ppt/slides/_rels/slide8.xml.rels><?xml version="1.0" encoding="UTF-8" standalone="yes"?>
<Relationships xmlns="http://schemas.openxmlformats.org/package/2006/relationships"><Relationship Id="rId3" Type="http://schemas.openxmlformats.org/officeDocument/2006/relationships/hyperlink" Target="http://cyrielleduprez.ultra-book.com/portfolio" TargetMode="External"/><Relationship Id="rId4"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80.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36.png"/><Relationship Id="rId5" Type="http://schemas.openxmlformats.org/officeDocument/2006/relationships/hyperlink" Target="http://www.nlarchitects.nl/projects/" TargetMode="External"/><Relationship Id="rId1" Type="http://schemas.openxmlformats.org/officeDocument/2006/relationships/slideLayout" Target="../slideLayouts/slideLayout2.xml"/><Relationship Id="rId2" Type="http://schemas.openxmlformats.org/officeDocument/2006/relationships/image" Target="../media/image131.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jpg"/></Relationships>
</file>

<file path=ppt/slides/_rels/slide82.xml.rels><?xml version="1.0" encoding="UTF-8" standalone="yes"?>
<Relationships xmlns="http://schemas.openxmlformats.org/package/2006/relationships"><Relationship Id="rId3" Type="http://schemas.openxmlformats.org/officeDocument/2006/relationships/image" Target="../media/image138.jpg"/><Relationship Id="rId4" Type="http://schemas.openxmlformats.org/officeDocument/2006/relationships/image" Target="../media/image139.jpeg"/><Relationship Id="rId1" Type="http://schemas.openxmlformats.org/officeDocument/2006/relationships/slideLayout" Target="../slideLayouts/slideLayout2.xml"/><Relationship Id="rId2" Type="http://schemas.openxmlformats.org/officeDocument/2006/relationships/image" Target="../media/image137.jpg"/></Relationships>
</file>

<file path=ppt/slides/_rels/slide83.xml.rels><?xml version="1.0" encoding="UTF-8" standalone="yes"?>
<Relationships xmlns="http://schemas.openxmlformats.org/package/2006/relationships"><Relationship Id="rId3" Type="http://schemas.openxmlformats.org/officeDocument/2006/relationships/image" Target="../media/image140.jpg"/><Relationship Id="rId4" Type="http://schemas.openxmlformats.org/officeDocument/2006/relationships/image" Target="../media/image141.jpeg"/><Relationship Id="rId1" Type="http://schemas.openxmlformats.org/officeDocument/2006/relationships/slideLayout" Target="../slideLayouts/slideLayout2.xml"/><Relationship Id="rId2" Type="http://schemas.openxmlformats.org/officeDocument/2006/relationships/image" Target="../media/image137.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jpg"/><Relationship Id="rId3" Type="http://schemas.openxmlformats.org/officeDocument/2006/relationships/image" Target="../media/image142.jpeg"/></Relationships>
</file>

<file path=ppt/slides/_rels/slide85.xml.rels><?xml version="1.0" encoding="UTF-8" standalone="yes"?>
<Relationships xmlns="http://schemas.openxmlformats.org/package/2006/relationships"><Relationship Id="rId3" Type="http://schemas.openxmlformats.org/officeDocument/2006/relationships/image" Target="../media/image143.jpeg"/><Relationship Id="rId4" Type="http://schemas.openxmlformats.org/officeDocument/2006/relationships/image" Target="../media/image144.jpeg"/><Relationship Id="rId1" Type="http://schemas.openxmlformats.org/officeDocument/2006/relationships/slideLayout" Target="../slideLayouts/slideLayout2.xml"/><Relationship Id="rId2" Type="http://schemas.openxmlformats.org/officeDocument/2006/relationships/image" Target="../media/image137.jpg"/></Relationships>
</file>

<file path=ppt/slides/_rels/slide86.xml.rels><?xml version="1.0" encoding="UTF-8" standalone="yes"?>
<Relationships xmlns="http://schemas.openxmlformats.org/package/2006/relationships"><Relationship Id="rId3" Type="http://schemas.openxmlformats.org/officeDocument/2006/relationships/image" Target="../media/image145.jpg"/><Relationship Id="rId4" Type="http://schemas.openxmlformats.org/officeDocument/2006/relationships/image" Target="../media/image146.jpg"/><Relationship Id="rId1" Type="http://schemas.openxmlformats.org/officeDocument/2006/relationships/slideLayout" Target="../slideLayouts/slideLayout2.xml"/><Relationship Id="rId2" Type="http://schemas.openxmlformats.org/officeDocument/2006/relationships/image" Target="../media/image137.jpg"/></Relationships>
</file>

<file path=ppt/slides/_rels/slide87.xml.rels><?xml version="1.0" encoding="UTF-8" standalone="yes"?>
<Relationships xmlns="http://schemas.openxmlformats.org/package/2006/relationships"><Relationship Id="rId3" Type="http://schemas.openxmlformats.org/officeDocument/2006/relationships/image" Target="../media/image147.jpg"/><Relationship Id="rId4" Type="http://schemas.openxmlformats.org/officeDocument/2006/relationships/image" Target="../media/image148.jpg"/><Relationship Id="rId1" Type="http://schemas.openxmlformats.org/officeDocument/2006/relationships/slideLayout" Target="../slideLayouts/slideLayout2.xml"/><Relationship Id="rId2" Type="http://schemas.openxmlformats.org/officeDocument/2006/relationships/image" Target="../media/image137.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g"/><Relationship Id="rId3" Type="http://schemas.openxmlformats.org/officeDocument/2006/relationships/image" Target="../media/image150.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90.xml.rels><?xml version="1.0" encoding="UTF-8" standalone="yes"?>
<Relationships xmlns="http://schemas.openxmlformats.org/package/2006/relationships"><Relationship Id="rId3" Type="http://schemas.openxmlformats.org/officeDocument/2006/relationships/hyperlink" Target="http://addi.se/album/piano-bike-rack/" TargetMode="External"/><Relationship Id="rId4" Type="http://schemas.openxmlformats.org/officeDocument/2006/relationships/image" Target="../media/image151.jpg"/><Relationship Id="rId5" Type="http://schemas.openxmlformats.org/officeDocument/2006/relationships/image" Target="../media/image152.jpg"/><Relationship Id="rId1" Type="http://schemas.openxmlformats.org/officeDocument/2006/relationships/slideLayout" Target="../slideLayouts/slideLayout2.xml"/><Relationship Id="rId2" Type="http://schemas.openxmlformats.org/officeDocument/2006/relationships/image" Target="../media/image149.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g"/><Relationship Id="rId3" Type="http://schemas.openxmlformats.org/officeDocument/2006/relationships/image" Target="../media/image15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re 1"/>
          <p:cNvSpPr>
            <a:spLocks noGrp="1"/>
          </p:cNvSpPr>
          <p:nvPr>
            <p:ph type="ctrTitle"/>
          </p:nvPr>
        </p:nvSpPr>
        <p:spPr>
          <a:xfrm>
            <a:off x="0" y="260648"/>
            <a:ext cx="9144000" cy="1470025"/>
          </a:xfrm>
        </p:spPr>
        <p:txBody>
          <a:bodyPr/>
          <a:lstStyle/>
          <a:p>
            <a:r>
              <a:rPr lang="fr-BE" dirty="0" smtClean="0"/>
              <a:t>Pistes d’actions sur l’espace public</a:t>
            </a:r>
            <a:endParaRPr lang="fr-BE" dirty="0"/>
          </a:p>
        </p:txBody>
      </p:sp>
      <p:sp>
        <p:nvSpPr>
          <p:cNvPr id="3" name="Sous-titre 2"/>
          <p:cNvSpPr>
            <a:spLocks noGrp="1"/>
          </p:cNvSpPr>
          <p:nvPr>
            <p:ph type="subTitle" idx="1"/>
          </p:nvPr>
        </p:nvSpPr>
        <p:spPr>
          <a:xfrm>
            <a:off x="457200" y="1628800"/>
            <a:ext cx="8003232" cy="4752528"/>
          </a:xfrm>
        </p:spPr>
        <p:txBody>
          <a:bodyPr>
            <a:normAutofit/>
          </a:bodyPr>
          <a:lstStyle/>
          <a:p>
            <a:pPr algn="l"/>
            <a:r>
              <a:rPr lang="fr-BE" dirty="0" smtClean="0">
                <a:solidFill>
                  <a:schemeClr val="tx1"/>
                </a:solidFill>
              </a:rPr>
              <a:t>Se réapproprier l’espace public …</a:t>
            </a:r>
          </a:p>
          <a:p>
            <a:pPr algn="l"/>
            <a:endParaRPr lang="fr-BE" dirty="0" smtClean="0">
              <a:solidFill>
                <a:schemeClr val="tx1"/>
              </a:solidFill>
            </a:endParaRPr>
          </a:p>
          <a:p>
            <a:pPr algn="just"/>
            <a:r>
              <a:rPr lang="fr-BE" dirty="0" smtClean="0">
                <a:solidFill>
                  <a:schemeClr val="tx1"/>
                </a:solidFill>
              </a:rPr>
              <a:t>… en jouant, en faisant une pause, en le modifiant, en s’asseyant, en se rencontrant, en s’en occupant, en le décorant, en se promenant, en étant acteur, …</a:t>
            </a:r>
            <a:endParaRPr lang="fr-BE" dirty="0"/>
          </a:p>
        </p:txBody>
      </p:sp>
    </p:spTree>
    <p:extLst>
      <p:ext uri="{BB962C8B-B14F-4D97-AF65-F5344CB8AC3E}">
        <p14:creationId xmlns:p14="http://schemas.microsoft.com/office/powerpoint/2010/main" val="345573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r="8886"/>
          <a:stretch/>
        </p:blipFill>
        <p:spPr>
          <a:xfrm>
            <a:off x="8755" y="0"/>
            <a:ext cx="9135245"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Chaises et bancs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err="1" smtClean="0"/>
              <a:t>Gantry</a:t>
            </a:r>
            <a:r>
              <a:rPr lang="fr-BE" sz="2800" dirty="0" smtClean="0"/>
              <a:t> Plaza State Park</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Thomas </a:t>
            </a:r>
            <a:r>
              <a:rPr lang="fr-BE" sz="1800" dirty="0" err="1" smtClean="0"/>
              <a:t>Balsey</a:t>
            </a:r>
            <a:r>
              <a:rPr lang="fr-BE" sz="1800" dirty="0" smtClean="0"/>
              <a:t> Associates, New York, </a:t>
            </a:r>
            <a:r>
              <a:rPr lang="fr-BE" sz="1800" dirty="0" smtClean="0">
                <a:hlinkClick r:id="rId3"/>
              </a:rPr>
              <a:t>site web</a:t>
            </a:r>
            <a:endParaRPr lang="fr-BE" sz="1800" dirty="0"/>
          </a:p>
        </p:txBody>
      </p:sp>
      <p:pic>
        <p:nvPicPr>
          <p:cNvPr id="6" name="Image 5"/>
          <p:cNvPicPr>
            <a:picLocks noChangeAspect="1"/>
          </p:cNvPicPr>
          <p:nvPr/>
        </p:nvPicPr>
        <p:blipFill rotWithShape="1">
          <a:blip r:embed="rId4">
            <a:extLst>
              <a:ext uri="{28A0092B-C50C-407E-A947-70E740481C1C}">
                <a14:useLocalDpi xmlns:a14="http://schemas.microsoft.com/office/drawing/2010/main" val="0"/>
              </a:ext>
            </a:extLst>
          </a:blip>
          <a:srcRect l="9097" r="4553"/>
          <a:stretch/>
        </p:blipFill>
        <p:spPr>
          <a:xfrm>
            <a:off x="324000" y="1749600"/>
            <a:ext cx="4349428" cy="3164809"/>
          </a:xfrm>
          <a:prstGeom prst="rect">
            <a:avLst/>
          </a:prstGeom>
        </p:spPr>
      </p:pic>
      <p:pic>
        <p:nvPicPr>
          <p:cNvPr id="10" name="Image 9"/>
          <p:cNvPicPr>
            <a:picLocks noChangeAspect="1"/>
          </p:cNvPicPr>
          <p:nvPr/>
        </p:nvPicPr>
        <p:blipFill rotWithShape="1">
          <a:blip r:embed="rId5">
            <a:extLst>
              <a:ext uri="{28A0092B-C50C-407E-A947-70E740481C1C}">
                <a14:useLocalDpi xmlns:a14="http://schemas.microsoft.com/office/drawing/2010/main" val="0"/>
              </a:ext>
            </a:extLst>
          </a:blip>
          <a:srcRect l="10029" r="4102"/>
          <a:stretch/>
        </p:blipFill>
        <p:spPr>
          <a:xfrm>
            <a:off x="4483100" y="3299057"/>
            <a:ext cx="4337372" cy="3173775"/>
          </a:xfrm>
          <a:prstGeom prst="rect">
            <a:avLst/>
          </a:prstGeom>
        </p:spPr>
      </p:pic>
    </p:spTree>
    <p:extLst>
      <p:ext uri="{BB962C8B-B14F-4D97-AF65-F5344CB8AC3E}">
        <p14:creationId xmlns:p14="http://schemas.microsoft.com/office/powerpoint/2010/main" val="20683716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2">
            <a:extLst>
              <a:ext uri="{28A0092B-C50C-407E-A947-70E740481C1C}">
                <a14:useLocalDpi xmlns:a14="http://schemas.microsoft.com/office/drawing/2010/main" val="0"/>
              </a:ext>
            </a:extLst>
          </a:blip>
          <a:srcRect r="8886"/>
          <a:stretch/>
        </p:blipFill>
        <p:spPr>
          <a:xfrm>
            <a:off x="8755" y="0"/>
            <a:ext cx="9135245"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Chaises et bancs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err="1" smtClean="0"/>
              <a:t>Urban</a:t>
            </a:r>
            <a:r>
              <a:rPr lang="fr-BE" sz="2800" dirty="0" smtClean="0"/>
              <a:t> Seat</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Damien Gires, Paris, </a:t>
            </a:r>
            <a:r>
              <a:rPr lang="fr-BE" sz="1800" dirty="0" smtClean="0">
                <a:hlinkClick r:id="rId3"/>
              </a:rPr>
              <a:t>site web</a:t>
            </a:r>
            <a:endParaRPr lang="fr-BE" sz="1800" dirty="0"/>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1749600"/>
            <a:ext cx="3865028" cy="3357743"/>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1749600"/>
            <a:ext cx="4476991" cy="3357743"/>
          </a:xfrm>
          <a:prstGeom prst="rect">
            <a:avLst/>
          </a:prstGeom>
        </p:spPr>
      </p:pic>
    </p:spTree>
    <p:extLst>
      <p:ext uri="{BB962C8B-B14F-4D97-AF65-F5344CB8AC3E}">
        <p14:creationId xmlns:p14="http://schemas.microsoft.com/office/powerpoint/2010/main" val="23301470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2">
            <a:extLst>
              <a:ext uri="{28A0092B-C50C-407E-A947-70E740481C1C}">
                <a14:useLocalDpi xmlns:a14="http://schemas.microsoft.com/office/drawing/2010/main" val="0"/>
              </a:ext>
            </a:extLst>
          </a:blip>
          <a:srcRect r="8886"/>
          <a:stretch/>
        </p:blipFill>
        <p:spPr>
          <a:xfrm>
            <a:off x="8755" y="0"/>
            <a:ext cx="9135245"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Chaises et bancs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err="1" smtClean="0"/>
              <a:t>Dymaxion</a:t>
            </a:r>
            <a:r>
              <a:rPr lang="fr-BE" sz="2800" dirty="0" smtClean="0"/>
              <a:t> </a:t>
            </a:r>
            <a:r>
              <a:rPr lang="fr-BE" sz="2800" dirty="0" err="1" smtClean="0"/>
              <a:t>Sleep</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Jane Hutton et Adrian </a:t>
            </a:r>
            <a:r>
              <a:rPr lang="fr-BE" sz="1800" dirty="0" err="1" smtClean="0"/>
              <a:t>Blackwell</a:t>
            </a:r>
            <a:r>
              <a:rPr lang="fr-BE" sz="1800" dirty="0" smtClean="0"/>
              <a:t>, </a:t>
            </a:r>
            <a:r>
              <a:rPr lang="fr-BE" sz="1800" dirty="0" err="1" smtClean="0"/>
              <a:t>Metis</a:t>
            </a:r>
            <a:r>
              <a:rPr lang="fr-BE" sz="1800" dirty="0" smtClean="0"/>
              <a:t> Garden Festival 2009-2011, Canada, </a:t>
            </a:r>
            <a:r>
              <a:rPr lang="fr-BE" sz="1800" dirty="0" smtClean="0">
                <a:hlinkClick r:id="rId3"/>
              </a:rPr>
              <a:t>site web</a:t>
            </a:r>
            <a:endParaRPr lang="fr-BE" sz="1800" dirty="0"/>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200" y="1749600"/>
            <a:ext cx="7159477" cy="4752528"/>
          </a:xfrm>
          <a:prstGeom prst="rect">
            <a:avLst/>
          </a:prstGeom>
        </p:spPr>
      </p:pic>
    </p:spTree>
    <p:extLst>
      <p:ext uri="{BB962C8B-B14F-4D97-AF65-F5344CB8AC3E}">
        <p14:creationId xmlns:p14="http://schemas.microsoft.com/office/powerpoint/2010/main" val="23314732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r="8886"/>
          <a:stretch/>
        </p:blipFill>
        <p:spPr>
          <a:xfrm>
            <a:off x="8755" y="0"/>
            <a:ext cx="9135245"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Chaises et bancs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err="1" smtClean="0"/>
              <a:t>Dymaxion</a:t>
            </a:r>
            <a:r>
              <a:rPr lang="fr-BE" sz="2800" dirty="0" smtClean="0"/>
              <a:t> </a:t>
            </a:r>
            <a:r>
              <a:rPr lang="fr-BE" sz="2800" dirty="0" err="1" smtClean="0"/>
              <a:t>Sleep</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Jane Hutton et Adrian </a:t>
            </a:r>
            <a:r>
              <a:rPr lang="fr-BE" sz="1800" dirty="0" err="1" smtClean="0"/>
              <a:t>Blackwell</a:t>
            </a:r>
            <a:r>
              <a:rPr lang="fr-BE" sz="1800" dirty="0" smtClean="0"/>
              <a:t>, </a:t>
            </a:r>
            <a:r>
              <a:rPr lang="fr-BE" sz="1800" dirty="0" err="1" smtClean="0"/>
              <a:t>Metis</a:t>
            </a:r>
            <a:r>
              <a:rPr lang="fr-BE" sz="1800" dirty="0" smtClean="0"/>
              <a:t> Garden Festival </a:t>
            </a:r>
            <a:r>
              <a:rPr lang="fr-BE" sz="1800" dirty="0"/>
              <a:t>2009-2011, Canada, </a:t>
            </a:r>
            <a:r>
              <a:rPr lang="fr-BE" sz="1800" dirty="0">
                <a:hlinkClick r:id="rId3"/>
              </a:rPr>
              <a:t>site web</a:t>
            </a:r>
            <a:endParaRPr lang="fr-BE" sz="1800" dirty="0"/>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999" y="1699200"/>
            <a:ext cx="8469889" cy="3802980"/>
          </a:xfrm>
          <a:prstGeom prst="rect">
            <a:avLst/>
          </a:prstGeom>
        </p:spPr>
      </p:pic>
    </p:spTree>
    <p:extLst>
      <p:ext uri="{BB962C8B-B14F-4D97-AF65-F5344CB8AC3E}">
        <p14:creationId xmlns:p14="http://schemas.microsoft.com/office/powerpoint/2010/main" val="8756770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r="8886"/>
          <a:stretch/>
        </p:blipFill>
        <p:spPr>
          <a:xfrm>
            <a:off x="8755" y="0"/>
            <a:ext cx="9135245"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Chaises et bancs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err="1" smtClean="0"/>
              <a:t>Dymaxion</a:t>
            </a:r>
            <a:r>
              <a:rPr lang="fr-BE" sz="2800" dirty="0" smtClean="0"/>
              <a:t> </a:t>
            </a:r>
            <a:r>
              <a:rPr lang="fr-BE" sz="2800" dirty="0" err="1" smtClean="0"/>
              <a:t>Sleep</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Jane Hutton et Adrian </a:t>
            </a:r>
            <a:r>
              <a:rPr lang="fr-BE" sz="1800" dirty="0" err="1" smtClean="0"/>
              <a:t>Blackwell</a:t>
            </a:r>
            <a:r>
              <a:rPr lang="fr-BE" sz="1800" dirty="0" smtClean="0"/>
              <a:t>, </a:t>
            </a:r>
            <a:r>
              <a:rPr lang="fr-BE" sz="1800" dirty="0" err="1" smtClean="0"/>
              <a:t>Metis</a:t>
            </a:r>
            <a:r>
              <a:rPr lang="fr-BE" sz="1800" dirty="0" smtClean="0"/>
              <a:t> Garden Festival </a:t>
            </a:r>
            <a:r>
              <a:rPr lang="fr-BE" sz="1800" dirty="0"/>
              <a:t>2009-2011, Canada, </a:t>
            </a:r>
            <a:r>
              <a:rPr lang="fr-BE" sz="1800" dirty="0">
                <a:hlinkClick r:id="rId3"/>
              </a:rPr>
              <a:t>site web</a:t>
            </a:r>
            <a:endParaRPr lang="fr-BE" sz="1800" dirty="0"/>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6776" y="3205202"/>
            <a:ext cx="4891306" cy="3248133"/>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102" y="1749600"/>
            <a:ext cx="4553426" cy="3032388"/>
          </a:xfrm>
          <a:prstGeom prst="rect">
            <a:avLst/>
          </a:prstGeom>
        </p:spPr>
      </p:pic>
    </p:spTree>
    <p:extLst>
      <p:ext uri="{BB962C8B-B14F-4D97-AF65-F5344CB8AC3E}">
        <p14:creationId xmlns:p14="http://schemas.microsoft.com/office/powerpoint/2010/main" val="10054870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2">
            <a:extLst>
              <a:ext uri="{28A0092B-C50C-407E-A947-70E740481C1C}">
                <a14:useLocalDpi xmlns:a14="http://schemas.microsoft.com/office/drawing/2010/main" val="0"/>
              </a:ext>
            </a:extLst>
          </a:blip>
          <a:srcRect r="8886"/>
          <a:stretch/>
        </p:blipFill>
        <p:spPr>
          <a:xfrm>
            <a:off x="8755" y="0"/>
            <a:ext cx="9135245" cy="6858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789" y="1749601"/>
            <a:ext cx="4155684" cy="4176462"/>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Chaises et bancs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Rolling </a:t>
            </a:r>
            <a:r>
              <a:rPr lang="fr-BE" sz="2800" dirty="0" err="1" smtClean="0"/>
              <a:t>Bench</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a:t>
            </a:r>
            <a:r>
              <a:rPr lang="fr-BE" sz="1800" dirty="0" err="1" smtClean="0"/>
              <a:t>Sungwoo</a:t>
            </a:r>
            <a:r>
              <a:rPr lang="fr-BE" sz="1800" dirty="0" smtClean="0"/>
              <a:t> Park</a:t>
            </a:r>
            <a:endParaRPr lang="fr-BE" sz="1800" dirty="0"/>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200" y="1749600"/>
            <a:ext cx="4240064" cy="4176463"/>
          </a:xfrm>
          <a:prstGeom prst="rect">
            <a:avLst/>
          </a:prstGeom>
        </p:spPr>
      </p:pic>
    </p:spTree>
    <p:extLst>
      <p:ext uri="{BB962C8B-B14F-4D97-AF65-F5344CB8AC3E}">
        <p14:creationId xmlns:p14="http://schemas.microsoft.com/office/powerpoint/2010/main" val="8567934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3">
            <a:extLst>
              <a:ext uri="{28A0092B-C50C-407E-A947-70E740481C1C}">
                <a14:useLocalDpi xmlns:a14="http://schemas.microsoft.com/office/drawing/2010/main" val="0"/>
              </a:ext>
            </a:extLst>
          </a:blip>
          <a:srcRect r="8886"/>
          <a:stretch/>
        </p:blipFill>
        <p:spPr>
          <a:xfrm>
            <a:off x="8755" y="0"/>
            <a:ext cx="9135245"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Chaises et bancs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Loop </a:t>
            </a:r>
            <a:r>
              <a:rPr lang="fr-BE" sz="2800" dirty="0" err="1" smtClean="0"/>
              <a:t>Bench</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a:t>
            </a:r>
            <a:r>
              <a:rPr lang="fr-BE" sz="1800" dirty="0" err="1" smtClean="0"/>
              <a:t>Jeppe</a:t>
            </a:r>
            <a:r>
              <a:rPr lang="fr-BE" sz="1800" dirty="0" smtClean="0"/>
              <a:t> Hein, Biennale Internationale de Liverpool (2006), Art Bâle (2009), </a:t>
            </a:r>
            <a:r>
              <a:rPr lang="fr-BE" sz="1800" dirty="0" smtClean="0">
                <a:hlinkClick r:id="rId4"/>
              </a:rPr>
              <a:t>site web</a:t>
            </a:r>
            <a:endParaRPr lang="fr-BE" sz="1800" dirty="0"/>
          </a:p>
        </p:txBody>
      </p:sp>
      <p:pic>
        <p:nvPicPr>
          <p:cNvPr id="15" name="Image 14"/>
          <p:cNvPicPr>
            <a:picLocks noChangeAspect="1"/>
          </p:cNvPicPr>
          <p:nvPr/>
        </p:nvPicPr>
        <p:blipFill rotWithShape="1">
          <a:blip r:embed="rId5">
            <a:extLst>
              <a:ext uri="{28A0092B-C50C-407E-A947-70E740481C1C}">
                <a14:useLocalDpi xmlns:a14="http://schemas.microsoft.com/office/drawing/2010/main" val="0"/>
              </a:ext>
            </a:extLst>
          </a:blip>
          <a:srcRect b="3108"/>
          <a:stretch/>
        </p:blipFill>
        <p:spPr>
          <a:xfrm>
            <a:off x="348772" y="1749599"/>
            <a:ext cx="8471700" cy="4613101"/>
          </a:xfrm>
          <a:prstGeom prst="rect">
            <a:avLst/>
          </a:prstGeom>
        </p:spPr>
      </p:pic>
    </p:spTree>
    <p:extLst>
      <p:ext uri="{BB962C8B-B14F-4D97-AF65-F5344CB8AC3E}">
        <p14:creationId xmlns:p14="http://schemas.microsoft.com/office/powerpoint/2010/main" val="39184603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r="8886"/>
          <a:stretch/>
        </p:blipFill>
        <p:spPr>
          <a:xfrm>
            <a:off x="8755" y="0"/>
            <a:ext cx="9135245" cy="6858000"/>
          </a:xfrm>
          <a:prstGeom prst="rect">
            <a:avLst/>
          </a:prstGeom>
        </p:spPr>
      </p:pic>
      <p:pic>
        <p:nvPicPr>
          <p:cNvPr id="17" name="Imag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749152"/>
            <a:ext cx="4572000" cy="3533775"/>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Chaises et bancs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Loop </a:t>
            </a:r>
            <a:r>
              <a:rPr lang="fr-BE" sz="2800" dirty="0" err="1" smtClean="0"/>
              <a:t>Bench</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a:t>
            </a:r>
            <a:r>
              <a:rPr lang="fr-BE" sz="1800" dirty="0" err="1" smtClean="0"/>
              <a:t>Jeppe</a:t>
            </a:r>
            <a:r>
              <a:rPr lang="fr-BE" sz="1800" dirty="0" smtClean="0"/>
              <a:t> Hein, Biennale Internationale de Liverpool (2006), Art Bâle (2009), </a:t>
            </a:r>
            <a:r>
              <a:rPr lang="fr-BE" sz="1800" dirty="0">
                <a:hlinkClick r:id="rId4"/>
              </a:rPr>
              <a:t>site web</a:t>
            </a:r>
            <a:endParaRPr lang="fr-BE" sz="1800" dirty="0"/>
          </a:p>
        </p:txBody>
      </p:sp>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6776" y="3255440"/>
            <a:ext cx="4883696" cy="3251009"/>
          </a:xfrm>
          <a:prstGeom prst="rect">
            <a:avLst/>
          </a:prstGeom>
        </p:spPr>
      </p:pic>
    </p:spTree>
    <p:extLst>
      <p:ext uri="{BB962C8B-B14F-4D97-AF65-F5344CB8AC3E}">
        <p14:creationId xmlns:p14="http://schemas.microsoft.com/office/powerpoint/2010/main" val="22572232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2">
            <a:extLst>
              <a:ext uri="{28A0092B-C50C-407E-A947-70E740481C1C}">
                <a14:useLocalDpi xmlns:a14="http://schemas.microsoft.com/office/drawing/2010/main" val="0"/>
              </a:ext>
            </a:extLst>
          </a:blip>
          <a:srcRect r="8886"/>
          <a:stretch/>
        </p:blipFill>
        <p:spPr>
          <a:xfrm>
            <a:off x="8755" y="0"/>
            <a:ext cx="9135245"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Chaises et bancs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Loop </a:t>
            </a:r>
            <a:r>
              <a:rPr lang="fr-BE" sz="2800" dirty="0" err="1" smtClean="0"/>
              <a:t>Bench</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a:t>
            </a:r>
            <a:r>
              <a:rPr lang="fr-BE" sz="1800" dirty="0" err="1" smtClean="0"/>
              <a:t>Jeppe</a:t>
            </a:r>
            <a:r>
              <a:rPr lang="fr-BE" sz="1800" dirty="0" smtClean="0"/>
              <a:t> Hein, Biennale Internationale de Liverpool (2006), Art Bâle (2009), </a:t>
            </a:r>
            <a:r>
              <a:rPr lang="fr-BE" sz="1800" dirty="0">
                <a:hlinkClick r:id="rId3"/>
              </a:rPr>
              <a:t>site web</a:t>
            </a:r>
            <a:endParaRPr lang="fr-BE" sz="1800" dirty="0"/>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4901" y="3255440"/>
            <a:ext cx="4445571" cy="3238916"/>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1749152"/>
            <a:ext cx="4572000" cy="3331029"/>
          </a:xfrm>
          <a:prstGeom prst="rect">
            <a:avLst/>
          </a:prstGeom>
        </p:spPr>
      </p:pic>
    </p:spTree>
    <p:extLst>
      <p:ext uri="{BB962C8B-B14F-4D97-AF65-F5344CB8AC3E}">
        <p14:creationId xmlns:p14="http://schemas.microsoft.com/office/powerpoint/2010/main" val="24480702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2">
            <a:extLst>
              <a:ext uri="{28A0092B-C50C-407E-A947-70E740481C1C}">
                <a14:useLocalDpi xmlns:a14="http://schemas.microsoft.com/office/drawing/2010/main" val="0"/>
              </a:ext>
            </a:extLst>
          </a:blip>
          <a:srcRect r="8886"/>
          <a:stretch/>
        </p:blipFill>
        <p:spPr>
          <a:xfrm>
            <a:off x="8755" y="0"/>
            <a:ext cx="9135245" cy="685800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749152"/>
            <a:ext cx="4572000" cy="3331028"/>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Chaises et bancs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Loop </a:t>
            </a:r>
            <a:r>
              <a:rPr lang="fr-BE" sz="2800" dirty="0" err="1" smtClean="0"/>
              <a:t>Bench</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a:t>
            </a:r>
            <a:r>
              <a:rPr lang="fr-BE" sz="1800" dirty="0" err="1" smtClean="0"/>
              <a:t>Jeppe</a:t>
            </a:r>
            <a:r>
              <a:rPr lang="fr-BE" sz="1800" dirty="0" smtClean="0"/>
              <a:t> Hein, Biennale Internationale de Liverpool (2006), Art Bâle (2009), </a:t>
            </a:r>
            <a:r>
              <a:rPr lang="fr-BE" sz="1800" dirty="0">
                <a:hlinkClick r:id="rId4"/>
              </a:rPr>
              <a:t>site web</a:t>
            </a:r>
            <a:endParaRPr lang="fr-BE" sz="1800" dirty="0"/>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3857" y="1749152"/>
            <a:ext cx="3156615" cy="4748890"/>
          </a:xfrm>
          <a:prstGeom prst="rect">
            <a:avLst/>
          </a:prstGeom>
        </p:spPr>
      </p:pic>
    </p:spTree>
    <p:extLst>
      <p:ext uri="{BB962C8B-B14F-4D97-AF65-F5344CB8AC3E}">
        <p14:creationId xmlns:p14="http://schemas.microsoft.com/office/powerpoint/2010/main" val="3084888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re 1"/>
          <p:cNvSpPr>
            <a:spLocks noGrp="1"/>
          </p:cNvSpPr>
          <p:nvPr>
            <p:ph type="ctrTitle"/>
          </p:nvPr>
        </p:nvSpPr>
        <p:spPr>
          <a:xfrm>
            <a:off x="0" y="260648"/>
            <a:ext cx="9144000" cy="1470025"/>
          </a:xfrm>
        </p:spPr>
        <p:txBody>
          <a:bodyPr/>
          <a:lstStyle/>
          <a:p>
            <a:r>
              <a:rPr lang="fr-BE" dirty="0" smtClean="0"/>
              <a:t>Pistes d’actions sur l’espace public</a:t>
            </a:r>
            <a:endParaRPr lang="fr-BE" dirty="0"/>
          </a:p>
        </p:txBody>
      </p:sp>
      <p:sp>
        <p:nvSpPr>
          <p:cNvPr id="3" name="Sous-titre 2"/>
          <p:cNvSpPr>
            <a:spLocks noGrp="1"/>
          </p:cNvSpPr>
          <p:nvPr>
            <p:ph type="subTitle" idx="1"/>
          </p:nvPr>
        </p:nvSpPr>
        <p:spPr>
          <a:xfrm>
            <a:off x="457200" y="1628800"/>
            <a:ext cx="8003232" cy="4752528"/>
          </a:xfrm>
        </p:spPr>
        <p:txBody>
          <a:bodyPr>
            <a:normAutofit fontScale="92500" lnSpcReduction="10000"/>
          </a:bodyPr>
          <a:lstStyle/>
          <a:p>
            <a:pPr algn="l"/>
            <a:r>
              <a:rPr lang="fr-BE" dirty="0">
                <a:solidFill>
                  <a:schemeClr val="tx1"/>
                </a:solidFill>
              </a:rPr>
              <a:t> </a:t>
            </a:r>
            <a:r>
              <a:rPr lang="fr-BE" dirty="0" smtClean="0">
                <a:solidFill>
                  <a:schemeClr val="tx1"/>
                </a:solidFill>
              </a:rPr>
              <a:t>   - Chaises et bancs urbains</a:t>
            </a:r>
          </a:p>
          <a:p>
            <a:pPr algn="l"/>
            <a:r>
              <a:rPr lang="fr-BE" dirty="0" smtClean="0">
                <a:solidFill>
                  <a:schemeClr val="tx1"/>
                </a:solidFill>
              </a:rPr>
              <a:t>    - Mobilier urbain</a:t>
            </a:r>
          </a:p>
          <a:p>
            <a:pPr algn="l"/>
            <a:r>
              <a:rPr lang="fr-BE" dirty="0">
                <a:solidFill>
                  <a:schemeClr val="tx1"/>
                </a:solidFill>
              </a:rPr>
              <a:t> </a:t>
            </a:r>
            <a:r>
              <a:rPr lang="fr-BE" dirty="0" smtClean="0">
                <a:solidFill>
                  <a:schemeClr val="tx1"/>
                </a:solidFill>
              </a:rPr>
              <a:t>   - Jeux urbains</a:t>
            </a:r>
          </a:p>
          <a:p>
            <a:pPr algn="l"/>
            <a:r>
              <a:rPr lang="fr-BE" dirty="0">
                <a:solidFill>
                  <a:schemeClr val="tx1"/>
                </a:solidFill>
              </a:rPr>
              <a:t> </a:t>
            </a:r>
            <a:r>
              <a:rPr lang="fr-BE" dirty="0" smtClean="0">
                <a:solidFill>
                  <a:schemeClr val="tx1"/>
                </a:solidFill>
              </a:rPr>
              <a:t>   - Signalisation routière</a:t>
            </a:r>
          </a:p>
          <a:p>
            <a:pPr algn="l"/>
            <a:r>
              <a:rPr lang="fr-BE" dirty="0">
                <a:solidFill>
                  <a:schemeClr val="tx1"/>
                </a:solidFill>
              </a:rPr>
              <a:t> </a:t>
            </a:r>
            <a:r>
              <a:rPr lang="fr-BE" dirty="0" smtClean="0">
                <a:solidFill>
                  <a:schemeClr val="tx1"/>
                </a:solidFill>
              </a:rPr>
              <a:t>   - Réinvestir les parkings</a:t>
            </a:r>
          </a:p>
          <a:p>
            <a:pPr algn="l"/>
            <a:r>
              <a:rPr lang="fr-BE" dirty="0" smtClean="0">
                <a:solidFill>
                  <a:schemeClr val="tx1"/>
                </a:solidFill>
              </a:rPr>
              <a:t>    - Parcs</a:t>
            </a:r>
          </a:p>
          <a:p>
            <a:pPr algn="l"/>
            <a:r>
              <a:rPr lang="fr-BE" dirty="0" smtClean="0">
                <a:solidFill>
                  <a:schemeClr val="tx1"/>
                </a:solidFill>
              </a:rPr>
              <a:t>    - Appropriation de la rue</a:t>
            </a:r>
          </a:p>
          <a:p>
            <a:pPr algn="l"/>
            <a:r>
              <a:rPr lang="fr-BE" dirty="0">
                <a:solidFill>
                  <a:schemeClr val="tx1"/>
                </a:solidFill>
              </a:rPr>
              <a:t> </a:t>
            </a:r>
            <a:r>
              <a:rPr lang="fr-BE" dirty="0" smtClean="0">
                <a:solidFill>
                  <a:schemeClr val="tx1"/>
                </a:solidFill>
              </a:rPr>
              <a:t>   - Place urbaine</a:t>
            </a:r>
          </a:p>
          <a:p>
            <a:pPr algn="l"/>
            <a:r>
              <a:rPr lang="fr-BE" dirty="0">
                <a:solidFill>
                  <a:schemeClr val="tx1"/>
                </a:solidFill>
              </a:rPr>
              <a:t> </a:t>
            </a:r>
            <a:r>
              <a:rPr lang="fr-BE" dirty="0" smtClean="0">
                <a:solidFill>
                  <a:schemeClr val="tx1"/>
                </a:solidFill>
              </a:rPr>
              <a:t>   - Décoration urbaine</a:t>
            </a:r>
            <a:r>
              <a:rPr lang="fr-BE" dirty="0" smtClean="0"/>
              <a:t>     </a:t>
            </a:r>
            <a:endParaRPr lang="fr-BE" dirty="0"/>
          </a:p>
        </p:txBody>
      </p:sp>
    </p:spTree>
    <p:extLst>
      <p:ext uri="{BB962C8B-B14F-4D97-AF65-F5344CB8AC3E}">
        <p14:creationId xmlns:p14="http://schemas.microsoft.com/office/powerpoint/2010/main" val="352135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r="8886"/>
          <a:stretch/>
        </p:blipFill>
        <p:spPr>
          <a:xfrm>
            <a:off x="8755" y="0"/>
            <a:ext cx="9135245" cy="685800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749600"/>
            <a:ext cx="7255560" cy="4703736"/>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Chaises et bancs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3.6 détente solaire</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Stéphane </a:t>
            </a:r>
            <a:r>
              <a:rPr lang="fr-BE" sz="1800" dirty="0" err="1" smtClean="0"/>
              <a:t>Dréville</a:t>
            </a:r>
            <a:r>
              <a:rPr lang="fr-BE" sz="1800" dirty="0" smtClean="0"/>
              <a:t>, Rennes</a:t>
            </a:r>
            <a:endParaRPr lang="fr-BE" sz="1800" dirty="0"/>
          </a:p>
        </p:txBody>
      </p:sp>
    </p:spTree>
    <p:extLst>
      <p:ext uri="{BB962C8B-B14F-4D97-AF65-F5344CB8AC3E}">
        <p14:creationId xmlns:p14="http://schemas.microsoft.com/office/powerpoint/2010/main" val="40841378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2">
            <a:extLst>
              <a:ext uri="{28A0092B-C50C-407E-A947-70E740481C1C}">
                <a14:useLocalDpi xmlns:a14="http://schemas.microsoft.com/office/drawing/2010/main" val="0"/>
              </a:ext>
            </a:extLst>
          </a:blip>
          <a:srcRect r="8886"/>
          <a:stretch/>
        </p:blipFill>
        <p:spPr>
          <a:xfrm>
            <a:off x="8755" y="0"/>
            <a:ext cx="9135245"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Chaises et bancs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Mobile Puzzle</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KOMPLOT, Bruxelles, </a:t>
            </a:r>
            <a:r>
              <a:rPr lang="fr-BE" sz="1800" dirty="0" smtClean="0">
                <a:hlinkClick r:id="rId3"/>
              </a:rPr>
              <a:t>site web</a:t>
            </a:r>
            <a:endParaRPr lang="fr-BE" sz="1800" dirty="0"/>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4901" y="3175976"/>
            <a:ext cx="4436336" cy="3318380"/>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228" y="1749151"/>
            <a:ext cx="4453248" cy="3331029"/>
          </a:xfrm>
          <a:prstGeom prst="rect">
            <a:avLst/>
          </a:prstGeom>
        </p:spPr>
      </p:pic>
    </p:spTree>
    <p:extLst>
      <p:ext uri="{BB962C8B-B14F-4D97-AF65-F5344CB8AC3E}">
        <p14:creationId xmlns:p14="http://schemas.microsoft.com/office/powerpoint/2010/main" val="23096557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2">
            <a:extLst>
              <a:ext uri="{28A0092B-C50C-407E-A947-70E740481C1C}">
                <a14:useLocalDpi xmlns:a14="http://schemas.microsoft.com/office/drawing/2010/main" val="0"/>
              </a:ext>
            </a:extLst>
          </a:blip>
          <a:srcRect r="8886"/>
          <a:stretch/>
        </p:blipFill>
        <p:spPr>
          <a:xfrm>
            <a:off x="8755" y="0"/>
            <a:ext cx="9135245" cy="685800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227" y="1749150"/>
            <a:ext cx="8464009" cy="4476117"/>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Chaises et bancs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Banc en tronc d’arbre</a:t>
            </a:r>
          </a:p>
        </p:txBody>
      </p:sp>
    </p:spTree>
    <p:extLst>
      <p:ext uri="{BB962C8B-B14F-4D97-AF65-F5344CB8AC3E}">
        <p14:creationId xmlns:p14="http://schemas.microsoft.com/office/powerpoint/2010/main" val="42382286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l="3462" r="16697"/>
          <a:stretch/>
        </p:blipFill>
        <p:spPr>
          <a:xfrm>
            <a:off x="0" y="-13692"/>
            <a:ext cx="9144000" cy="6871692"/>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Mobilier urbain</a:t>
            </a:r>
            <a:endParaRPr lang="fr-BE" dirty="0"/>
          </a:p>
        </p:txBody>
      </p:sp>
      <p:sp>
        <p:nvSpPr>
          <p:cNvPr id="3" name="Espace réservé du contenu 2"/>
          <p:cNvSpPr>
            <a:spLocks noGrp="1"/>
          </p:cNvSpPr>
          <p:nvPr>
            <p:ph idx="1"/>
          </p:nvPr>
        </p:nvSpPr>
        <p:spPr>
          <a:xfrm>
            <a:off x="457200" y="1196752"/>
            <a:ext cx="8229600" cy="4248471"/>
          </a:xfrm>
        </p:spPr>
        <p:txBody>
          <a:bodyPr>
            <a:normAutofit/>
          </a:bodyPr>
          <a:lstStyle/>
          <a:p>
            <a:pPr lvl="0"/>
            <a:r>
              <a:rPr lang="fr-BE" sz="2800" dirty="0"/>
              <a:t>S’arrêter</a:t>
            </a:r>
          </a:p>
          <a:p>
            <a:pPr lvl="0"/>
            <a:r>
              <a:rPr lang="fr-BE" sz="2800" dirty="0"/>
              <a:t>Grimper</a:t>
            </a:r>
          </a:p>
          <a:p>
            <a:pPr lvl="0"/>
            <a:r>
              <a:rPr lang="fr-BE" sz="2800" dirty="0"/>
              <a:t>S’asseoir</a:t>
            </a:r>
          </a:p>
          <a:p>
            <a:pPr lvl="0"/>
            <a:r>
              <a:rPr lang="fr-BE" sz="2800" dirty="0"/>
              <a:t>Ranger son vélo</a:t>
            </a:r>
          </a:p>
          <a:p>
            <a:pPr lvl="0"/>
            <a:r>
              <a:rPr lang="fr-BE" sz="2800" dirty="0"/>
              <a:t>Jouer</a:t>
            </a:r>
          </a:p>
          <a:p>
            <a:pPr lvl="0"/>
            <a:r>
              <a:rPr lang="fr-BE" sz="2800" dirty="0"/>
              <a:t>Modifier l’espace public</a:t>
            </a:r>
          </a:p>
          <a:p>
            <a:pPr lvl="0"/>
            <a:r>
              <a:rPr lang="fr-BE" sz="2800" dirty="0"/>
              <a:t>Décorer l’espace public</a:t>
            </a:r>
          </a:p>
        </p:txBody>
      </p:sp>
    </p:spTree>
    <p:extLst>
      <p:ext uri="{BB962C8B-B14F-4D97-AF65-F5344CB8AC3E}">
        <p14:creationId xmlns:p14="http://schemas.microsoft.com/office/powerpoint/2010/main" val="16474217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3462" r="16697"/>
          <a:stretch/>
        </p:blipFill>
        <p:spPr>
          <a:xfrm>
            <a:off x="0" y="-13692"/>
            <a:ext cx="9144000" cy="6871692"/>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Mobilier urbain</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err="1" smtClean="0"/>
              <a:t>Urban</a:t>
            </a:r>
            <a:r>
              <a:rPr lang="fr-BE" sz="2800" dirty="0" smtClean="0"/>
              <a:t> Terrasse</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a:t>
            </a:r>
            <a:r>
              <a:rPr lang="fr-BE" sz="1800" dirty="0"/>
              <a:t>par Damien Gires, </a:t>
            </a:r>
            <a:r>
              <a:rPr lang="fr-BE" sz="1800" dirty="0" smtClean="0"/>
              <a:t>Paris, </a:t>
            </a:r>
            <a:r>
              <a:rPr lang="fr-BE" sz="1800" dirty="0" smtClean="0">
                <a:hlinkClick r:id="rId3"/>
              </a:rPr>
              <a:t>site web</a:t>
            </a:r>
            <a:endParaRPr lang="fr-BE" sz="1800" dirty="0"/>
          </a:p>
          <a:p>
            <a:pPr marL="0" indent="0">
              <a:buNone/>
            </a:pPr>
            <a:endParaRPr lang="fr-BE" sz="1800" dirty="0"/>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6932" y="1749152"/>
            <a:ext cx="3686732" cy="4011236"/>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1749599"/>
            <a:ext cx="4572000" cy="4010789"/>
          </a:xfrm>
          <a:prstGeom prst="rect">
            <a:avLst/>
          </a:prstGeom>
        </p:spPr>
      </p:pic>
    </p:spTree>
    <p:extLst>
      <p:ext uri="{BB962C8B-B14F-4D97-AF65-F5344CB8AC3E}">
        <p14:creationId xmlns:p14="http://schemas.microsoft.com/office/powerpoint/2010/main" val="38684857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3462" r="16697"/>
          <a:stretch/>
        </p:blipFill>
        <p:spPr>
          <a:xfrm>
            <a:off x="0" y="-13692"/>
            <a:ext cx="9144000" cy="6871692"/>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Mobilier urbain</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err="1" smtClean="0"/>
              <a:t>Urban</a:t>
            </a:r>
            <a:r>
              <a:rPr lang="fr-BE" sz="2800" dirty="0" smtClean="0"/>
              <a:t> Terrasse</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a:t>
            </a:r>
            <a:r>
              <a:rPr lang="fr-BE" sz="1800" dirty="0"/>
              <a:t>par Damien Gires, </a:t>
            </a:r>
            <a:r>
              <a:rPr lang="fr-BE" sz="1800" dirty="0" smtClean="0"/>
              <a:t>Paris, </a:t>
            </a:r>
            <a:r>
              <a:rPr lang="fr-BE" sz="1800" dirty="0">
                <a:hlinkClick r:id="rId3"/>
              </a:rPr>
              <a:t>site web</a:t>
            </a:r>
            <a:endParaRPr lang="fr-BE" sz="1800" dirty="0"/>
          </a:p>
          <a:p>
            <a:pPr marL="0" indent="0">
              <a:buNone/>
            </a:pPr>
            <a:endParaRPr lang="fr-BE" sz="1800" dirty="0"/>
          </a:p>
        </p:txBody>
      </p:sp>
      <p:pic>
        <p:nvPicPr>
          <p:cNvPr id="9" name="Image 8"/>
          <p:cNvPicPr>
            <a:picLocks noChangeAspect="1"/>
          </p:cNvPicPr>
          <p:nvPr/>
        </p:nvPicPr>
        <p:blipFill rotWithShape="1">
          <a:blip r:embed="rId4">
            <a:extLst>
              <a:ext uri="{28A0092B-C50C-407E-A947-70E740481C1C}">
                <a14:useLocalDpi xmlns:a14="http://schemas.microsoft.com/office/drawing/2010/main" val="0"/>
              </a:ext>
            </a:extLst>
          </a:blip>
          <a:srcRect t="-1" b="-3225"/>
          <a:stretch/>
        </p:blipFill>
        <p:spPr>
          <a:xfrm>
            <a:off x="900000" y="1749600"/>
            <a:ext cx="7315200" cy="4855464"/>
          </a:xfrm>
          <a:prstGeom prst="rect">
            <a:avLst/>
          </a:prstGeom>
        </p:spPr>
      </p:pic>
    </p:spTree>
    <p:extLst>
      <p:ext uri="{BB962C8B-B14F-4D97-AF65-F5344CB8AC3E}">
        <p14:creationId xmlns:p14="http://schemas.microsoft.com/office/powerpoint/2010/main" val="33900046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3462" r="16697"/>
          <a:stretch/>
        </p:blipFill>
        <p:spPr>
          <a:xfrm>
            <a:off x="0" y="-13692"/>
            <a:ext cx="9144000" cy="6871692"/>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Mobilier urbain</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Parc Jean-Baptiste Lebas</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Julie Bernard et Amélie </a:t>
            </a:r>
            <a:r>
              <a:rPr lang="fr-BE" sz="1800" dirty="0" err="1" smtClean="0"/>
              <a:t>Feugnet</a:t>
            </a:r>
            <a:r>
              <a:rPr lang="fr-BE" sz="1800" dirty="0" smtClean="0"/>
              <a:t>, Lyon</a:t>
            </a:r>
            <a:endParaRPr lang="fr-BE" sz="1800" dirty="0"/>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1" y="1749600"/>
            <a:ext cx="7423147" cy="3479600"/>
          </a:xfrm>
          <a:prstGeom prst="rect">
            <a:avLst/>
          </a:prstGeom>
        </p:spPr>
      </p:pic>
    </p:spTree>
    <p:extLst>
      <p:ext uri="{BB962C8B-B14F-4D97-AF65-F5344CB8AC3E}">
        <p14:creationId xmlns:p14="http://schemas.microsoft.com/office/powerpoint/2010/main" val="34120268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3462" r="16697"/>
          <a:stretch/>
        </p:blipFill>
        <p:spPr>
          <a:xfrm>
            <a:off x="0" y="-13692"/>
            <a:ext cx="9144000" cy="6871692"/>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Mobilier urbain</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Parc Jean-Baptiste Lebas</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Julie Bernard et Amélie </a:t>
            </a:r>
            <a:r>
              <a:rPr lang="fr-BE" sz="1800" dirty="0" err="1" smtClean="0"/>
              <a:t>Feugnet</a:t>
            </a:r>
            <a:r>
              <a:rPr lang="fr-BE" sz="1800" dirty="0" smtClean="0"/>
              <a:t>, Lyon</a:t>
            </a:r>
            <a:endParaRPr lang="fr-BE" sz="1800" dirty="0"/>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0" y="1749599"/>
            <a:ext cx="6264697" cy="4698523"/>
          </a:xfrm>
          <a:prstGeom prst="rect">
            <a:avLst/>
          </a:prstGeom>
        </p:spPr>
      </p:pic>
    </p:spTree>
    <p:extLst>
      <p:ext uri="{BB962C8B-B14F-4D97-AF65-F5344CB8AC3E}">
        <p14:creationId xmlns:p14="http://schemas.microsoft.com/office/powerpoint/2010/main" val="37747895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3462" r="16697"/>
          <a:stretch/>
        </p:blipFill>
        <p:spPr>
          <a:xfrm>
            <a:off x="0" y="-13692"/>
            <a:ext cx="9144000" cy="6871692"/>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749600"/>
            <a:ext cx="7416824" cy="4450094"/>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Mobilier urbain</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a:t>Le </a:t>
            </a:r>
            <a:r>
              <a:rPr lang="fr-BE" sz="2800" dirty="0" err="1" smtClean="0"/>
              <a:t>GrimperSuspendreSassoirFootball</a:t>
            </a:r>
            <a:r>
              <a:rPr lang="fr-BE" sz="2800" dirty="0" smtClean="0"/>
              <a:t>…</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a:t>
            </a:r>
            <a:r>
              <a:rPr lang="fr-BE" sz="1800" dirty="0" err="1" smtClean="0"/>
              <a:t>Kaptein</a:t>
            </a:r>
            <a:r>
              <a:rPr lang="fr-BE" sz="1800" dirty="0" smtClean="0"/>
              <a:t> </a:t>
            </a:r>
            <a:r>
              <a:rPr lang="fr-BE" sz="1800" dirty="0" err="1" smtClean="0"/>
              <a:t>Roodnat</a:t>
            </a:r>
            <a:r>
              <a:rPr lang="fr-BE" sz="1800" dirty="0" smtClean="0"/>
              <a:t>, </a:t>
            </a:r>
            <a:r>
              <a:rPr lang="fr-BE" sz="1800" dirty="0" err="1" smtClean="0"/>
              <a:t>Ypenburg</a:t>
            </a:r>
            <a:r>
              <a:rPr lang="fr-BE" sz="1800" dirty="0" smtClean="0"/>
              <a:t>, </a:t>
            </a:r>
            <a:r>
              <a:rPr lang="fr-BE" sz="1800" dirty="0" smtClean="0">
                <a:hlinkClick r:id="rId4"/>
              </a:rPr>
              <a:t>site web</a:t>
            </a:r>
            <a:endParaRPr lang="fr-BE" sz="1800" dirty="0"/>
          </a:p>
        </p:txBody>
      </p:sp>
    </p:spTree>
    <p:extLst>
      <p:ext uri="{BB962C8B-B14F-4D97-AF65-F5344CB8AC3E}">
        <p14:creationId xmlns:p14="http://schemas.microsoft.com/office/powerpoint/2010/main" val="5073276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3462" r="16697"/>
          <a:stretch/>
        </p:blipFill>
        <p:spPr>
          <a:xfrm>
            <a:off x="0" y="-13692"/>
            <a:ext cx="9144000" cy="6871692"/>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Mobilier urbain</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a:t>Le </a:t>
            </a:r>
            <a:r>
              <a:rPr lang="fr-BE" sz="2800" dirty="0" err="1" smtClean="0"/>
              <a:t>GrimperSuspendreSassoirFootball</a:t>
            </a:r>
            <a:r>
              <a:rPr lang="fr-BE" sz="2800" dirty="0" smtClean="0"/>
              <a:t>…</a:t>
            </a: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133" y="1749152"/>
            <a:ext cx="3796340" cy="4560168"/>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7" y="1749152"/>
            <a:ext cx="4572001" cy="3429001"/>
          </a:xfrm>
          <a:prstGeom prst="rect">
            <a:avLst/>
          </a:prstGeom>
        </p:spPr>
      </p:pic>
      <p:sp>
        <p:nvSpPr>
          <p:cNvPr id="8"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a:t>
            </a:r>
            <a:r>
              <a:rPr lang="fr-BE" sz="1800" dirty="0" err="1" smtClean="0"/>
              <a:t>Kaptein</a:t>
            </a:r>
            <a:r>
              <a:rPr lang="fr-BE" sz="1800" dirty="0" smtClean="0"/>
              <a:t> </a:t>
            </a:r>
            <a:r>
              <a:rPr lang="fr-BE" sz="1800" dirty="0" err="1" smtClean="0"/>
              <a:t>Roodnat</a:t>
            </a:r>
            <a:r>
              <a:rPr lang="fr-BE" sz="1800" dirty="0" smtClean="0"/>
              <a:t>, </a:t>
            </a:r>
            <a:r>
              <a:rPr lang="fr-BE" sz="1800" dirty="0" err="1" smtClean="0"/>
              <a:t>Ypenburg</a:t>
            </a:r>
            <a:r>
              <a:rPr lang="fr-BE" sz="1800" dirty="0" smtClean="0"/>
              <a:t>, </a:t>
            </a:r>
            <a:r>
              <a:rPr lang="fr-BE" sz="1800" dirty="0" smtClean="0">
                <a:hlinkClick r:id="rId5"/>
              </a:rPr>
              <a:t>site web</a:t>
            </a:r>
            <a:endParaRPr lang="fr-BE" sz="1800" dirty="0"/>
          </a:p>
        </p:txBody>
      </p:sp>
    </p:spTree>
    <p:extLst>
      <p:ext uri="{BB962C8B-B14F-4D97-AF65-F5344CB8AC3E}">
        <p14:creationId xmlns:p14="http://schemas.microsoft.com/office/powerpoint/2010/main" val="24088365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r="8886"/>
          <a:stretch/>
        </p:blipFill>
        <p:spPr>
          <a:xfrm>
            <a:off x="8755" y="0"/>
            <a:ext cx="9135245"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Chaises et bancs urbains</a:t>
            </a:r>
            <a:endParaRPr lang="fr-BE" dirty="0"/>
          </a:p>
        </p:txBody>
      </p:sp>
      <p:sp>
        <p:nvSpPr>
          <p:cNvPr id="3" name="Espace réservé du contenu 2"/>
          <p:cNvSpPr>
            <a:spLocks noGrp="1"/>
          </p:cNvSpPr>
          <p:nvPr>
            <p:ph idx="1"/>
          </p:nvPr>
        </p:nvSpPr>
        <p:spPr>
          <a:xfrm>
            <a:off x="457200" y="1196752"/>
            <a:ext cx="8229600" cy="4248471"/>
          </a:xfrm>
        </p:spPr>
        <p:txBody>
          <a:bodyPr>
            <a:normAutofit/>
          </a:bodyPr>
          <a:lstStyle/>
          <a:p>
            <a:pPr lvl="0"/>
            <a:r>
              <a:rPr lang="fr-BE" sz="2800" dirty="0"/>
              <a:t>S’asseoir</a:t>
            </a:r>
          </a:p>
          <a:p>
            <a:pPr lvl="0"/>
            <a:r>
              <a:rPr lang="fr-BE" sz="2800" dirty="0"/>
              <a:t>Se coucher</a:t>
            </a:r>
          </a:p>
          <a:p>
            <a:pPr lvl="0"/>
            <a:r>
              <a:rPr lang="fr-BE" sz="2800" dirty="0"/>
              <a:t>Se détendre</a:t>
            </a:r>
          </a:p>
          <a:p>
            <a:pPr lvl="0"/>
            <a:r>
              <a:rPr lang="fr-BE" sz="2800" dirty="0"/>
              <a:t>Se rencontrer</a:t>
            </a:r>
          </a:p>
          <a:p>
            <a:pPr lvl="0"/>
            <a:r>
              <a:rPr lang="fr-BE" sz="2800" dirty="0"/>
              <a:t>Jouer</a:t>
            </a:r>
          </a:p>
          <a:p>
            <a:pPr lvl="0"/>
            <a:r>
              <a:rPr lang="fr-BE" sz="2800" dirty="0"/>
              <a:t>Modifier l’espace public</a:t>
            </a:r>
          </a:p>
          <a:p>
            <a:endParaRPr lang="fr-BE" sz="2800" dirty="0" smtClean="0"/>
          </a:p>
          <a:p>
            <a:endParaRPr lang="fr-BE" sz="2800" dirty="0" smtClean="0"/>
          </a:p>
        </p:txBody>
      </p:sp>
    </p:spTree>
    <p:extLst>
      <p:ext uri="{BB962C8B-B14F-4D97-AF65-F5344CB8AC3E}">
        <p14:creationId xmlns:p14="http://schemas.microsoft.com/office/powerpoint/2010/main" val="6758227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3462" r="16697"/>
          <a:stretch/>
        </p:blipFill>
        <p:spPr>
          <a:xfrm>
            <a:off x="0" y="-13692"/>
            <a:ext cx="9144000" cy="6871692"/>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Mobilier urbain</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a:t>Le </a:t>
            </a:r>
            <a:r>
              <a:rPr lang="fr-BE" sz="2800" dirty="0" err="1" smtClean="0"/>
              <a:t>GrimperSuspendreSassoirFootball</a:t>
            </a:r>
            <a:r>
              <a:rPr lang="fr-BE" sz="2800" dirty="0" smtClean="0"/>
              <a:t>…</a:t>
            </a:r>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228" y="1749150"/>
            <a:ext cx="4453248" cy="3017075"/>
          </a:xfrm>
          <a:prstGeom prst="rect">
            <a:avLst/>
          </a:prstGeom>
        </p:spPr>
      </p:pic>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6731" y="2981576"/>
            <a:ext cx="4424506" cy="3318380"/>
          </a:xfrm>
          <a:prstGeom prst="rect">
            <a:avLst/>
          </a:prstGeom>
        </p:spPr>
      </p:pic>
      <p:sp>
        <p:nvSpPr>
          <p:cNvPr id="8"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a:t>
            </a:r>
            <a:r>
              <a:rPr lang="fr-BE" sz="1800" dirty="0" err="1" smtClean="0"/>
              <a:t>Kaptein</a:t>
            </a:r>
            <a:r>
              <a:rPr lang="fr-BE" sz="1800" dirty="0" smtClean="0"/>
              <a:t> </a:t>
            </a:r>
            <a:r>
              <a:rPr lang="fr-BE" sz="1800" dirty="0" err="1" smtClean="0"/>
              <a:t>Roodnat</a:t>
            </a:r>
            <a:r>
              <a:rPr lang="fr-BE" sz="1800" dirty="0" smtClean="0"/>
              <a:t>, </a:t>
            </a:r>
            <a:r>
              <a:rPr lang="fr-BE" sz="1800" dirty="0" err="1" smtClean="0"/>
              <a:t>Ypenburg</a:t>
            </a:r>
            <a:r>
              <a:rPr lang="fr-BE" sz="1800" dirty="0" smtClean="0"/>
              <a:t>, </a:t>
            </a:r>
            <a:r>
              <a:rPr lang="fr-BE" sz="1800" dirty="0" smtClean="0">
                <a:hlinkClick r:id="rId5"/>
              </a:rPr>
              <a:t>site web</a:t>
            </a:r>
            <a:endParaRPr lang="fr-BE" sz="1800" dirty="0"/>
          </a:p>
        </p:txBody>
      </p:sp>
    </p:spTree>
    <p:extLst>
      <p:ext uri="{BB962C8B-B14F-4D97-AF65-F5344CB8AC3E}">
        <p14:creationId xmlns:p14="http://schemas.microsoft.com/office/powerpoint/2010/main" val="31702107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3462" r="16697"/>
          <a:stretch/>
        </p:blipFill>
        <p:spPr>
          <a:xfrm>
            <a:off x="0" y="-13692"/>
            <a:ext cx="9144000" cy="6871692"/>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Mobilier urbain</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1001 </a:t>
            </a:r>
            <a:r>
              <a:rPr lang="fr-BE" sz="2800" dirty="0" err="1" smtClean="0"/>
              <a:t>pallets</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1001 </a:t>
            </a:r>
            <a:r>
              <a:rPr lang="fr-BE" sz="1800" dirty="0" err="1" smtClean="0"/>
              <a:t>pallets</a:t>
            </a:r>
            <a:r>
              <a:rPr lang="fr-BE" sz="1800" dirty="0" smtClean="0"/>
              <a:t>, </a:t>
            </a:r>
            <a:r>
              <a:rPr lang="fr-BE" sz="1800" dirty="0" smtClean="0">
                <a:hlinkClick r:id="rId3"/>
              </a:rPr>
              <a:t>site web</a:t>
            </a:r>
            <a:endParaRPr lang="fr-BE" sz="1800" dirty="0"/>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228" y="1749151"/>
            <a:ext cx="4536954" cy="3017074"/>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6731" y="3357661"/>
            <a:ext cx="4424505" cy="2942295"/>
          </a:xfrm>
          <a:prstGeom prst="rect">
            <a:avLst/>
          </a:prstGeom>
        </p:spPr>
      </p:pic>
    </p:spTree>
    <p:extLst>
      <p:ext uri="{BB962C8B-B14F-4D97-AF65-F5344CB8AC3E}">
        <p14:creationId xmlns:p14="http://schemas.microsoft.com/office/powerpoint/2010/main" val="5651795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l="3462" r="16697"/>
          <a:stretch/>
        </p:blipFill>
        <p:spPr>
          <a:xfrm>
            <a:off x="0" y="-13692"/>
            <a:ext cx="9144000" cy="6871692"/>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Mobilier urbain</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Barrières de chantier</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a:t>
            </a:r>
            <a:endParaRPr lang="fr-BE" sz="1800" dirty="0"/>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228" y="1749150"/>
            <a:ext cx="4453248" cy="3339936"/>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5211" y="2852936"/>
            <a:ext cx="4596025" cy="3447019"/>
          </a:xfrm>
          <a:prstGeom prst="rect">
            <a:avLst/>
          </a:prstGeom>
        </p:spPr>
      </p:pic>
      <p:sp>
        <p:nvSpPr>
          <p:cNvPr id="11" name="Espace réservé du contenu 2"/>
          <p:cNvSpPr txBox="1">
            <a:spLocks/>
          </p:cNvSpPr>
          <p:nvPr/>
        </p:nvSpPr>
        <p:spPr>
          <a:xfrm>
            <a:off x="0" y="6467772"/>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Copenhague</a:t>
            </a:r>
            <a:endParaRPr lang="fr-BE" sz="1800" dirty="0"/>
          </a:p>
        </p:txBody>
      </p:sp>
    </p:spTree>
    <p:extLst>
      <p:ext uri="{BB962C8B-B14F-4D97-AF65-F5344CB8AC3E}">
        <p14:creationId xmlns:p14="http://schemas.microsoft.com/office/powerpoint/2010/main" val="34677065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3462" r="16697"/>
          <a:stretch/>
        </p:blipFill>
        <p:spPr>
          <a:xfrm>
            <a:off x="0" y="-13692"/>
            <a:ext cx="9144000" cy="6871692"/>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Mobilier urbain</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Barrières de chantier</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a:t>
            </a:r>
            <a:endParaRPr lang="fr-BE" sz="1800" dirty="0"/>
          </a:p>
        </p:txBody>
      </p:sp>
      <p:sp>
        <p:nvSpPr>
          <p:cNvPr id="9" name="Espace réservé du contenu 2"/>
          <p:cNvSpPr txBox="1">
            <a:spLocks/>
          </p:cNvSpPr>
          <p:nvPr/>
        </p:nvSpPr>
        <p:spPr>
          <a:xfrm>
            <a:off x="0" y="6467772"/>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Copenhague</a:t>
            </a:r>
            <a:endParaRPr lang="fr-BE" sz="1800" dirty="0"/>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1" y="1749599"/>
            <a:ext cx="6067141" cy="4550356"/>
          </a:xfrm>
          <a:prstGeom prst="rect">
            <a:avLst/>
          </a:prstGeom>
        </p:spPr>
      </p:pic>
    </p:spTree>
    <p:extLst>
      <p:ext uri="{BB962C8B-B14F-4D97-AF65-F5344CB8AC3E}">
        <p14:creationId xmlns:p14="http://schemas.microsoft.com/office/powerpoint/2010/main" val="38376670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3462" r="16697"/>
          <a:stretch/>
        </p:blipFill>
        <p:spPr>
          <a:xfrm>
            <a:off x="0" y="-13692"/>
            <a:ext cx="9144000" cy="6871692"/>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Mobilier urbain</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Barrières </a:t>
            </a:r>
            <a:r>
              <a:rPr lang="fr-BE" sz="2800" dirty="0" err="1" smtClean="0"/>
              <a:t>ByHaven</a:t>
            </a:r>
            <a:r>
              <a:rPr lang="fr-BE" sz="2800" dirty="0" smtClean="0"/>
              <a:t> 2200</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a:t>
            </a:r>
            <a:r>
              <a:rPr lang="fr-BE" sz="1800" dirty="0" err="1" smtClean="0"/>
              <a:t>ByHaven</a:t>
            </a:r>
            <a:r>
              <a:rPr lang="fr-BE" sz="1800" dirty="0" smtClean="0"/>
              <a:t> 2200, Copenhague, </a:t>
            </a:r>
            <a:r>
              <a:rPr lang="fr-BE" sz="1800" dirty="0" smtClean="0">
                <a:hlinkClick r:id="rId3"/>
              </a:rPr>
              <a:t>site web</a:t>
            </a:r>
            <a:endParaRPr lang="fr-BE" sz="1800" dirty="0"/>
          </a:p>
        </p:txBody>
      </p:sp>
      <p:pic>
        <p:nvPicPr>
          <p:cNvPr id="10" name="Image 9"/>
          <p:cNvPicPr>
            <a:picLocks noChangeAspect="1"/>
          </p:cNvPicPr>
          <p:nvPr/>
        </p:nvPicPr>
        <p:blipFill rotWithShape="1">
          <a:blip r:embed="rId4">
            <a:extLst>
              <a:ext uri="{28A0092B-C50C-407E-A947-70E740481C1C}">
                <a14:useLocalDpi xmlns:a14="http://schemas.microsoft.com/office/drawing/2010/main" val="0"/>
              </a:ext>
            </a:extLst>
          </a:blip>
          <a:srcRect b="10601"/>
          <a:stretch/>
        </p:blipFill>
        <p:spPr>
          <a:xfrm>
            <a:off x="4716145" y="2638995"/>
            <a:ext cx="4095091" cy="3660960"/>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228" y="1749150"/>
            <a:ext cx="4095091" cy="3660960"/>
          </a:xfrm>
          <a:prstGeom prst="rect">
            <a:avLst/>
          </a:prstGeom>
        </p:spPr>
      </p:pic>
    </p:spTree>
    <p:extLst>
      <p:ext uri="{BB962C8B-B14F-4D97-AF65-F5344CB8AC3E}">
        <p14:creationId xmlns:p14="http://schemas.microsoft.com/office/powerpoint/2010/main" val="18093403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3462" r="16697"/>
          <a:stretch/>
        </p:blipFill>
        <p:spPr>
          <a:xfrm>
            <a:off x="0" y="-13692"/>
            <a:ext cx="9144000" cy="6871692"/>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Mobilier urbain</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Barrières </a:t>
            </a:r>
            <a:r>
              <a:rPr lang="fr-BE" sz="2800" dirty="0" err="1" smtClean="0"/>
              <a:t>ByHaven</a:t>
            </a:r>
            <a:r>
              <a:rPr lang="fr-BE" sz="2800" dirty="0" smtClean="0"/>
              <a:t> 2200</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a:t>
            </a:r>
            <a:r>
              <a:rPr lang="fr-BE" sz="1800" dirty="0" err="1" smtClean="0"/>
              <a:t>ByHaven</a:t>
            </a:r>
            <a:r>
              <a:rPr lang="fr-BE" sz="1800" dirty="0" smtClean="0"/>
              <a:t> 2200, Copenhague, </a:t>
            </a:r>
            <a:r>
              <a:rPr lang="fr-BE" sz="1800" dirty="0" smtClean="0">
                <a:hlinkClick r:id="rId3"/>
              </a:rPr>
              <a:t>site web</a:t>
            </a:r>
            <a:endParaRPr lang="fr-BE" sz="1800" dirty="0"/>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228" y="1766414"/>
            <a:ext cx="4453248" cy="3339936"/>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7988" y="2977283"/>
            <a:ext cx="4453248" cy="3339936"/>
          </a:xfrm>
          <a:prstGeom prst="rect">
            <a:avLst/>
          </a:prstGeom>
        </p:spPr>
      </p:pic>
    </p:spTree>
    <p:extLst>
      <p:ext uri="{BB962C8B-B14F-4D97-AF65-F5344CB8AC3E}">
        <p14:creationId xmlns:p14="http://schemas.microsoft.com/office/powerpoint/2010/main" val="14937362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7881" r="8855"/>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Jeux urbains</a:t>
            </a:r>
            <a:endParaRPr lang="fr-BE" dirty="0"/>
          </a:p>
        </p:txBody>
      </p:sp>
      <p:sp>
        <p:nvSpPr>
          <p:cNvPr id="3" name="Espace réservé du contenu 2"/>
          <p:cNvSpPr>
            <a:spLocks noGrp="1"/>
          </p:cNvSpPr>
          <p:nvPr>
            <p:ph idx="1"/>
          </p:nvPr>
        </p:nvSpPr>
        <p:spPr>
          <a:xfrm>
            <a:off x="457200" y="1196752"/>
            <a:ext cx="8229600" cy="4248471"/>
          </a:xfrm>
        </p:spPr>
        <p:txBody>
          <a:bodyPr>
            <a:normAutofit/>
          </a:bodyPr>
          <a:lstStyle/>
          <a:p>
            <a:pPr lvl="0"/>
            <a:r>
              <a:rPr lang="fr-BE" sz="2800" dirty="0"/>
              <a:t>Jouer</a:t>
            </a:r>
          </a:p>
          <a:p>
            <a:pPr lvl="0"/>
            <a:r>
              <a:rPr lang="fr-BE" sz="2800" dirty="0"/>
              <a:t>Rencontrer</a:t>
            </a:r>
          </a:p>
          <a:p>
            <a:pPr lvl="0"/>
            <a:r>
              <a:rPr lang="fr-BE" sz="2800" dirty="0"/>
              <a:t>Découvrir</a:t>
            </a:r>
          </a:p>
          <a:p>
            <a:pPr lvl="0"/>
            <a:r>
              <a:rPr lang="fr-BE" sz="2800" dirty="0"/>
              <a:t>Faire du sport</a:t>
            </a:r>
          </a:p>
          <a:p>
            <a:endParaRPr lang="fr-BE" sz="2800" dirty="0" smtClean="0"/>
          </a:p>
        </p:txBody>
      </p:sp>
    </p:spTree>
    <p:extLst>
      <p:ext uri="{BB962C8B-B14F-4D97-AF65-F5344CB8AC3E}">
        <p14:creationId xmlns:p14="http://schemas.microsoft.com/office/powerpoint/2010/main" val="27078400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2">
            <a:extLst>
              <a:ext uri="{28A0092B-C50C-407E-A947-70E740481C1C}">
                <a14:useLocalDpi xmlns:a14="http://schemas.microsoft.com/office/drawing/2010/main" val="0"/>
              </a:ext>
            </a:extLst>
          </a:blip>
          <a:srcRect l="7881" r="8855"/>
          <a:stretch/>
        </p:blipFill>
        <p:spPr>
          <a:xfrm>
            <a:off x="0" y="0"/>
            <a:ext cx="9144000" cy="685800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7988" y="3453418"/>
            <a:ext cx="4453247" cy="2863802"/>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Jeux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Jeu d’échecs urbain</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a:t>
            </a:r>
            <a:endParaRPr lang="fr-BE" sz="1800" dirty="0"/>
          </a:p>
        </p:txBody>
      </p:sp>
      <p:pic>
        <p:nvPicPr>
          <p:cNvPr id="10" name="Image 9"/>
          <p:cNvPicPr>
            <a:picLocks noChangeAspect="1"/>
          </p:cNvPicPr>
          <p:nvPr/>
        </p:nvPicPr>
        <p:blipFill rotWithShape="1">
          <a:blip r:embed="rId4">
            <a:extLst>
              <a:ext uri="{28A0092B-C50C-407E-A947-70E740481C1C}">
                <a14:useLocalDpi xmlns:a14="http://schemas.microsoft.com/office/drawing/2010/main" val="0"/>
              </a:ext>
            </a:extLst>
          </a:blip>
          <a:srcRect t="7199" b="7056"/>
          <a:stretch/>
        </p:blipFill>
        <p:spPr>
          <a:xfrm>
            <a:off x="347228" y="1783449"/>
            <a:ext cx="4453247" cy="2863802"/>
          </a:xfrm>
          <a:prstGeom prst="rect">
            <a:avLst/>
          </a:prstGeom>
        </p:spPr>
      </p:pic>
    </p:spTree>
    <p:extLst>
      <p:ext uri="{BB962C8B-B14F-4D97-AF65-F5344CB8AC3E}">
        <p14:creationId xmlns:p14="http://schemas.microsoft.com/office/powerpoint/2010/main" val="20070775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7881" r="8855"/>
          <a:stretch/>
        </p:blipFill>
        <p:spPr>
          <a:xfrm>
            <a:off x="0" y="0"/>
            <a:ext cx="9144000" cy="6858000"/>
          </a:xfrm>
          <a:prstGeom prst="rect">
            <a:avLst/>
          </a:prstGeom>
        </p:spPr>
      </p:pic>
      <p:pic>
        <p:nvPicPr>
          <p:cNvPr id="7" name="Image 6"/>
          <p:cNvPicPr>
            <a:picLocks noChangeAspect="1"/>
          </p:cNvPicPr>
          <p:nvPr/>
        </p:nvPicPr>
        <p:blipFill rotWithShape="1">
          <a:blip r:embed="rId3">
            <a:extLst>
              <a:ext uri="{28A0092B-C50C-407E-A947-70E740481C1C}">
                <a14:useLocalDpi xmlns:a14="http://schemas.microsoft.com/office/drawing/2010/main" val="0"/>
              </a:ext>
            </a:extLst>
          </a:blip>
          <a:srcRect l="7946" r="15665"/>
          <a:stretch/>
        </p:blipFill>
        <p:spPr>
          <a:xfrm>
            <a:off x="347227" y="1783449"/>
            <a:ext cx="8233499" cy="4533771"/>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Jeux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Il était une fois</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Nicolas Stadler, Paris, </a:t>
            </a:r>
            <a:r>
              <a:rPr lang="fr-BE" sz="1800" dirty="0" smtClean="0">
                <a:hlinkClick r:id="rId4"/>
              </a:rPr>
              <a:t>site web</a:t>
            </a:r>
            <a:endParaRPr lang="fr-BE" sz="1800" dirty="0"/>
          </a:p>
        </p:txBody>
      </p:sp>
    </p:spTree>
    <p:extLst>
      <p:ext uri="{BB962C8B-B14F-4D97-AF65-F5344CB8AC3E}">
        <p14:creationId xmlns:p14="http://schemas.microsoft.com/office/powerpoint/2010/main" val="34339053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2">
            <a:extLst>
              <a:ext uri="{28A0092B-C50C-407E-A947-70E740481C1C}">
                <a14:useLocalDpi xmlns:a14="http://schemas.microsoft.com/office/drawing/2010/main" val="0"/>
              </a:ext>
            </a:extLst>
          </a:blip>
          <a:srcRect l="7881" r="8855"/>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Jeux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Street </a:t>
            </a:r>
            <a:r>
              <a:rPr lang="fr-BE" sz="2800" dirty="0" err="1" smtClean="0"/>
              <a:t>Pong</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a:t>
            </a:r>
            <a:r>
              <a:rPr lang="fr-BE" sz="1800" dirty="0"/>
              <a:t>Engel Sandro et Michel </a:t>
            </a:r>
            <a:r>
              <a:rPr lang="fr-BE" sz="1800" dirty="0" smtClean="0"/>
              <a:t>Holger, Hildesheim, </a:t>
            </a:r>
            <a:r>
              <a:rPr lang="fr-BE" sz="1800" dirty="0" smtClean="0">
                <a:hlinkClick r:id="rId3"/>
              </a:rPr>
              <a:t>site web</a:t>
            </a:r>
            <a:endParaRPr lang="fr-BE" sz="1800" dirty="0"/>
          </a:p>
        </p:txBody>
      </p:sp>
      <p:pic>
        <p:nvPicPr>
          <p:cNvPr id="8" name="Image 7"/>
          <p:cNvPicPr>
            <a:picLocks noChangeAspect="1"/>
          </p:cNvPicPr>
          <p:nvPr/>
        </p:nvPicPr>
        <p:blipFill rotWithShape="1">
          <a:blip r:embed="rId4">
            <a:extLst>
              <a:ext uri="{28A0092B-C50C-407E-A947-70E740481C1C}">
                <a14:useLocalDpi xmlns:a14="http://schemas.microsoft.com/office/drawing/2010/main" val="0"/>
              </a:ext>
            </a:extLst>
          </a:blip>
          <a:srcRect l="16262" r="12703"/>
          <a:stretch/>
        </p:blipFill>
        <p:spPr>
          <a:xfrm>
            <a:off x="4357988" y="3301551"/>
            <a:ext cx="4453247" cy="301567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228" y="1783449"/>
            <a:ext cx="4453247" cy="3339935"/>
          </a:xfrm>
          <a:prstGeom prst="rect">
            <a:avLst/>
          </a:prstGeom>
        </p:spPr>
      </p:pic>
      <p:sp>
        <p:nvSpPr>
          <p:cNvPr id="11" name="ZoneTexte 10"/>
          <p:cNvSpPr txBox="1"/>
          <p:nvPr/>
        </p:nvSpPr>
        <p:spPr>
          <a:xfrm>
            <a:off x="5498867" y="1783449"/>
            <a:ext cx="2097469" cy="646331"/>
          </a:xfrm>
          <a:prstGeom prst="rect">
            <a:avLst/>
          </a:prstGeom>
          <a:noFill/>
        </p:spPr>
        <p:txBody>
          <a:bodyPr wrap="square" rtlCol="0">
            <a:spAutoFit/>
          </a:bodyPr>
          <a:lstStyle/>
          <a:p>
            <a:r>
              <a:rPr lang="fr-BE" sz="3600" b="1" dirty="0" smtClean="0">
                <a:hlinkClick r:id="rId6"/>
              </a:rPr>
              <a:t>vidéo</a:t>
            </a:r>
            <a:endParaRPr lang="fr-BE" sz="3600" b="1" dirty="0"/>
          </a:p>
        </p:txBody>
      </p:sp>
    </p:spTree>
    <p:extLst>
      <p:ext uri="{BB962C8B-B14F-4D97-AF65-F5344CB8AC3E}">
        <p14:creationId xmlns:p14="http://schemas.microsoft.com/office/powerpoint/2010/main" val="12762026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2">
            <a:extLst>
              <a:ext uri="{28A0092B-C50C-407E-A947-70E740481C1C}">
                <a14:useLocalDpi xmlns:a14="http://schemas.microsoft.com/office/drawing/2010/main" val="0"/>
              </a:ext>
            </a:extLst>
          </a:blip>
          <a:srcRect r="8886"/>
          <a:stretch/>
        </p:blipFill>
        <p:spPr>
          <a:xfrm>
            <a:off x="8755" y="0"/>
            <a:ext cx="9135245"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Chaises et bancs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Chaise-hamac urbaine, en chambres à air de vélo</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Julie Bernard et Amélie </a:t>
            </a:r>
            <a:r>
              <a:rPr lang="fr-BE" sz="1800" dirty="0" err="1" smtClean="0"/>
              <a:t>Feugnet</a:t>
            </a:r>
            <a:r>
              <a:rPr lang="fr-BE" sz="1800" dirty="0" smtClean="0"/>
              <a:t>, Lyon, </a:t>
            </a:r>
            <a:r>
              <a:rPr lang="fr-BE" sz="1800" dirty="0" smtClean="0">
                <a:hlinkClick r:id="rId3" invalidUrl="http://www.blogg.org/blog-70509-themes-outdoor_design-239886-offset-0.html et http:/ameliecouture.wordpress.com/tresser-de-lair/"/>
              </a:rPr>
              <a:t>site web</a:t>
            </a:r>
            <a:endParaRPr lang="fr-BE" sz="1800" dirty="0"/>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200" y="1749600"/>
            <a:ext cx="3829050" cy="450532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135" y="4040678"/>
            <a:ext cx="2952329" cy="2214247"/>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6136" y="1749600"/>
            <a:ext cx="2952328" cy="2214246"/>
          </a:xfrm>
          <a:prstGeom prst="rect">
            <a:avLst/>
          </a:prstGeom>
        </p:spPr>
      </p:pic>
    </p:spTree>
    <p:extLst>
      <p:ext uri="{BB962C8B-B14F-4D97-AF65-F5344CB8AC3E}">
        <p14:creationId xmlns:p14="http://schemas.microsoft.com/office/powerpoint/2010/main" val="23670852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7881" r="8855"/>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Jeux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Parcours sportif</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Copenhague</a:t>
            </a:r>
            <a:endParaRPr lang="fr-BE" sz="1800" dirty="0"/>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768" y="1766414"/>
            <a:ext cx="4453249" cy="3339936"/>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7989" y="2977283"/>
            <a:ext cx="4453247" cy="3339935"/>
          </a:xfrm>
          <a:prstGeom prst="rect">
            <a:avLst/>
          </a:prstGeom>
        </p:spPr>
      </p:pic>
    </p:spTree>
    <p:extLst>
      <p:ext uri="{BB962C8B-B14F-4D97-AF65-F5344CB8AC3E}">
        <p14:creationId xmlns:p14="http://schemas.microsoft.com/office/powerpoint/2010/main" val="9642751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7881" r="8855"/>
          <a:stretch/>
        </p:blipFill>
        <p:spPr>
          <a:xfrm>
            <a:off x="0" y="0"/>
            <a:ext cx="9144000" cy="6858000"/>
          </a:xfrm>
          <a:prstGeom prst="rect">
            <a:avLst/>
          </a:prstGeom>
        </p:spPr>
      </p:pic>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r="6723"/>
          <a:stretch/>
        </p:blipFill>
        <p:spPr>
          <a:xfrm>
            <a:off x="351768" y="1749600"/>
            <a:ext cx="5680732" cy="4567618"/>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Jeux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err="1" smtClean="0"/>
              <a:t>Superkilen</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Copenhague</a:t>
            </a:r>
            <a:endParaRPr lang="fr-BE" sz="1800" dirty="0"/>
          </a:p>
        </p:txBody>
      </p:sp>
      <p:sp>
        <p:nvSpPr>
          <p:cNvPr id="5" name="ZoneTexte 4"/>
          <p:cNvSpPr txBox="1"/>
          <p:nvPr/>
        </p:nvSpPr>
        <p:spPr>
          <a:xfrm>
            <a:off x="6228184" y="1772816"/>
            <a:ext cx="2583054" cy="4493538"/>
          </a:xfrm>
          <a:prstGeom prst="rect">
            <a:avLst/>
          </a:prstGeom>
          <a:noFill/>
        </p:spPr>
        <p:txBody>
          <a:bodyPr wrap="square" rtlCol="0">
            <a:spAutoFit/>
          </a:bodyPr>
          <a:lstStyle/>
          <a:p>
            <a:r>
              <a:rPr lang="fr-BE" sz="2200" dirty="0" smtClean="0"/>
              <a:t>Dans un quartier cosmopolite, les habitants ont pu donner leur avis sur les jeux et mobilier urbains qui devraient être présents dans le parc. Il en résulte une grande multitude de jeux et d’accessoires, venant de différentes cultures.</a:t>
            </a:r>
            <a:endParaRPr lang="fr-BE" sz="2200" dirty="0"/>
          </a:p>
        </p:txBody>
      </p:sp>
    </p:spTree>
    <p:extLst>
      <p:ext uri="{BB962C8B-B14F-4D97-AF65-F5344CB8AC3E}">
        <p14:creationId xmlns:p14="http://schemas.microsoft.com/office/powerpoint/2010/main" val="23917536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7881" r="8855"/>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Jeux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err="1" smtClean="0"/>
              <a:t>Superkilen</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Copenhague</a:t>
            </a:r>
            <a:endParaRPr lang="fr-BE" sz="1800" dirty="0"/>
          </a:p>
        </p:txBody>
      </p:sp>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768" y="1766414"/>
            <a:ext cx="5013037" cy="3339936"/>
          </a:xfrm>
          <a:prstGeom prst="rect">
            <a:avLst/>
          </a:prstGeom>
        </p:spPr>
      </p:pic>
      <p:pic>
        <p:nvPicPr>
          <p:cNvPr id="14" name="Image 13"/>
          <p:cNvPicPr>
            <a:picLocks noChangeAspect="1"/>
          </p:cNvPicPr>
          <p:nvPr/>
        </p:nvPicPr>
        <p:blipFill rotWithShape="1">
          <a:blip r:embed="rId4" cstate="print">
            <a:extLst>
              <a:ext uri="{28A0092B-C50C-407E-A947-70E740481C1C}">
                <a14:useLocalDpi xmlns:a14="http://schemas.microsoft.com/office/drawing/2010/main" val="0"/>
              </a:ext>
            </a:extLst>
          </a:blip>
          <a:srcRect l="10162" t="7520" r="12815" b="6951"/>
          <a:stretch/>
        </p:blipFill>
        <p:spPr>
          <a:xfrm>
            <a:off x="3836882" y="2977283"/>
            <a:ext cx="4974354" cy="3314163"/>
          </a:xfrm>
          <a:prstGeom prst="rect">
            <a:avLst/>
          </a:prstGeom>
        </p:spPr>
      </p:pic>
    </p:spTree>
    <p:extLst>
      <p:ext uri="{BB962C8B-B14F-4D97-AF65-F5344CB8AC3E}">
        <p14:creationId xmlns:p14="http://schemas.microsoft.com/office/powerpoint/2010/main" val="214397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l="7881" r="8855"/>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Jeux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err="1" smtClean="0"/>
              <a:t>Superkilen</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Copenhague</a:t>
            </a:r>
            <a:endParaRPr lang="fr-BE" sz="1800" dirty="0"/>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006" y="1766414"/>
            <a:ext cx="3393774" cy="4525032"/>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766" y="1766414"/>
            <a:ext cx="5013037" cy="3759778"/>
          </a:xfrm>
          <a:prstGeom prst="rect">
            <a:avLst/>
          </a:prstGeom>
        </p:spPr>
      </p:pic>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767" y="1766414"/>
            <a:ext cx="5013037" cy="3759778"/>
          </a:xfrm>
          <a:prstGeom prst="rect">
            <a:avLst/>
          </a:prstGeom>
        </p:spPr>
      </p:pic>
    </p:spTree>
    <p:extLst>
      <p:ext uri="{BB962C8B-B14F-4D97-AF65-F5344CB8AC3E}">
        <p14:creationId xmlns:p14="http://schemas.microsoft.com/office/powerpoint/2010/main" val="282694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7881" r="8855"/>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Jeux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err="1" smtClean="0"/>
              <a:t>Superkilen</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Copenhague</a:t>
            </a:r>
            <a:endParaRPr lang="fr-BE" sz="1800" dirty="0"/>
          </a:p>
        </p:txBody>
      </p:sp>
      <p:pic>
        <p:nvPicPr>
          <p:cNvPr id="16" name="Imag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7989" y="3348387"/>
            <a:ext cx="4453247" cy="2968831"/>
          </a:xfrm>
          <a:prstGeom prst="rect">
            <a:avLst/>
          </a:prstGeom>
        </p:spPr>
      </p:pic>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768" y="1766414"/>
            <a:ext cx="5009903" cy="3339935"/>
          </a:xfrm>
          <a:prstGeom prst="rect">
            <a:avLst/>
          </a:prstGeom>
        </p:spPr>
      </p:pic>
    </p:spTree>
    <p:extLst>
      <p:ext uri="{BB962C8B-B14F-4D97-AF65-F5344CB8AC3E}">
        <p14:creationId xmlns:p14="http://schemas.microsoft.com/office/powerpoint/2010/main" val="25220259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7881" r="8855"/>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Jeux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err="1" smtClean="0"/>
              <a:t>Superkilen</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Copenhague</a:t>
            </a:r>
            <a:endParaRPr lang="fr-BE" sz="1800" dirty="0"/>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7989" y="2977283"/>
            <a:ext cx="4453247" cy="3339935"/>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767" y="1766414"/>
            <a:ext cx="4453247" cy="3339936"/>
          </a:xfrm>
          <a:prstGeom prst="rect">
            <a:avLst/>
          </a:prstGeom>
        </p:spPr>
      </p:pic>
    </p:spTree>
    <p:extLst>
      <p:ext uri="{BB962C8B-B14F-4D97-AF65-F5344CB8AC3E}">
        <p14:creationId xmlns:p14="http://schemas.microsoft.com/office/powerpoint/2010/main" val="23647110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7881" r="8855"/>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Jeux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err="1" smtClean="0"/>
              <a:t>Superkilen</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Copenhague</a:t>
            </a:r>
            <a:endParaRPr lang="fr-BE" sz="1800" dirty="0"/>
          </a:p>
        </p:txBody>
      </p:sp>
      <p:pic>
        <p:nvPicPr>
          <p:cNvPr id="11" name="Image 10"/>
          <p:cNvPicPr>
            <a:picLocks noChangeAspect="1"/>
          </p:cNvPicPr>
          <p:nvPr/>
        </p:nvPicPr>
        <p:blipFill rotWithShape="1">
          <a:blip r:embed="rId3">
            <a:extLst>
              <a:ext uri="{28A0092B-C50C-407E-A947-70E740481C1C}">
                <a14:useLocalDpi xmlns:a14="http://schemas.microsoft.com/office/drawing/2010/main" val="0"/>
              </a:ext>
            </a:extLst>
          </a:blip>
          <a:srcRect l="10400" r="6338"/>
          <a:stretch/>
        </p:blipFill>
        <p:spPr>
          <a:xfrm>
            <a:off x="351765" y="1766414"/>
            <a:ext cx="5013037" cy="375977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4007" y="1766415"/>
            <a:ext cx="3393774" cy="4525032"/>
          </a:xfrm>
          <a:prstGeom prst="rect">
            <a:avLst/>
          </a:prstGeom>
        </p:spPr>
      </p:pic>
    </p:spTree>
    <p:extLst>
      <p:ext uri="{BB962C8B-B14F-4D97-AF65-F5344CB8AC3E}">
        <p14:creationId xmlns:p14="http://schemas.microsoft.com/office/powerpoint/2010/main" val="23647110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a:extLst>
              <a:ext uri="{28A0092B-C50C-407E-A947-70E740481C1C}">
                <a14:useLocalDpi xmlns:a14="http://schemas.microsoft.com/office/drawing/2010/main" val="0"/>
              </a:ext>
            </a:extLst>
          </a:blip>
          <a:srcRect l="7881" r="8855"/>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Jeux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Gulliver</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a:t>
            </a:r>
            <a:r>
              <a:rPr lang="it-IT" sz="1800" dirty="0"/>
              <a:t>Rafael Rivera, Manolo Martín </a:t>
            </a:r>
            <a:r>
              <a:rPr lang="it-IT" sz="1800" dirty="0" smtClean="0"/>
              <a:t>et </a:t>
            </a:r>
            <a:r>
              <a:rPr lang="it-IT" sz="1800" dirty="0"/>
              <a:t>Sento </a:t>
            </a:r>
            <a:r>
              <a:rPr lang="it-IT" sz="1800" dirty="0" smtClean="0"/>
              <a:t>Llobell, Valence (Espagne)</a:t>
            </a:r>
            <a:endParaRPr lang="fr-BE" sz="1800" dirty="0"/>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766" y="1762505"/>
            <a:ext cx="8459469" cy="4229735"/>
          </a:xfrm>
          <a:prstGeom prst="rect">
            <a:avLst/>
          </a:prstGeom>
        </p:spPr>
      </p:pic>
    </p:spTree>
    <p:extLst>
      <p:ext uri="{BB962C8B-B14F-4D97-AF65-F5344CB8AC3E}">
        <p14:creationId xmlns:p14="http://schemas.microsoft.com/office/powerpoint/2010/main" val="23414457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7881" r="8855"/>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Jeux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Gulliver</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a:t>
            </a:r>
            <a:r>
              <a:rPr lang="it-IT" sz="1800" dirty="0"/>
              <a:t>Rafael Rivera, Manolo Martín et  Sento </a:t>
            </a:r>
            <a:r>
              <a:rPr lang="it-IT" sz="1800" dirty="0" smtClean="0"/>
              <a:t>Llobell, Valence (Espagne)</a:t>
            </a:r>
            <a:endParaRPr lang="fr-BE" sz="1800" dirty="0"/>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164" y="2977283"/>
            <a:ext cx="4847072" cy="3339935"/>
          </a:xfrm>
          <a:prstGeom prst="rect">
            <a:avLst/>
          </a:prstGeom>
        </p:spPr>
      </p:pic>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767" y="1766414"/>
            <a:ext cx="4453248" cy="3339936"/>
          </a:xfrm>
          <a:prstGeom prst="rect">
            <a:avLst/>
          </a:prstGeom>
        </p:spPr>
      </p:pic>
    </p:spTree>
    <p:extLst>
      <p:ext uri="{BB962C8B-B14F-4D97-AF65-F5344CB8AC3E}">
        <p14:creationId xmlns:p14="http://schemas.microsoft.com/office/powerpoint/2010/main" val="37888310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l="11090" r="10672"/>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Signalisation routière</a:t>
            </a:r>
            <a:endParaRPr lang="fr-BE" dirty="0"/>
          </a:p>
        </p:txBody>
      </p:sp>
      <p:sp>
        <p:nvSpPr>
          <p:cNvPr id="3" name="Espace réservé du contenu 2"/>
          <p:cNvSpPr>
            <a:spLocks noGrp="1"/>
          </p:cNvSpPr>
          <p:nvPr>
            <p:ph idx="1"/>
          </p:nvPr>
        </p:nvSpPr>
        <p:spPr>
          <a:xfrm>
            <a:off x="457200" y="1196752"/>
            <a:ext cx="8229600" cy="4248471"/>
          </a:xfrm>
        </p:spPr>
        <p:txBody>
          <a:bodyPr>
            <a:normAutofit/>
          </a:bodyPr>
          <a:lstStyle/>
          <a:p>
            <a:pPr lvl="0"/>
            <a:r>
              <a:rPr lang="fr-BE" sz="2800" dirty="0"/>
              <a:t>Décorer l’espace </a:t>
            </a:r>
            <a:r>
              <a:rPr lang="fr-BE" sz="2800" dirty="0" smtClean="0"/>
              <a:t>public</a:t>
            </a:r>
          </a:p>
          <a:p>
            <a:pPr lvl="0"/>
            <a:r>
              <a:rPr lang="fr-BE" sz="2800" dirty="0" smtClean="0"/>
              <a:t>Interpeller</a:t>
            </a:r>
            <a:endParaRPr lang="fr-BE" sz="2800" dirty="0"/>
          </a:p>
          <a:p>
            <a:pPr lvl="0"/>
            <a:endParaRPr lang="fr-BE" sz="2800" dirty="0"/>
          </a:p>
          <a:p>
            <a:endParaRPr lang="fr-BE" sz="2800" dirty="0" smtClean="0"/>
          </a:p>
        </p:txBody>
      </p:sp>
    </p:spTree>
    <p:extLst>
      <p:ext uri="{BB962C8B-B14F-4D97-AF65-F5344CB8AC3E}">
        <p14:creationId xmlns:p14="http://schemas.microsoft.com/office/powerpoint/2010/main" val="42728094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2">
            <a:extLst>
              <a:ext uri="{28A0092B-C50C-407E-A947-70E740481C1C}">
                <a14:useLocalDpi xmlns:a14="http://schemas.microsoft.com/office/drawing/2010/main" val="0"/>
              </a:ext>
            </a:extLst>
          </a:blip>
          <a:srcRect r="8886"/>
          <a:stretch/>
        </p:blipFill>
        <p:spPr>
          <a:xfrm>
            <a:off x="8755" y="0"/>
            <a:ext cx="9135245"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Chaises et bancs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Chaise-hamac urbaine, en chambres à air de vélo</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Julie Bernard et Amélie </a:t>
            </a:r>
            <a:r>
              <a:rPr lang="fr-BE" sz="1800" dirty="0" err="1" smtClean="0"/>
              <a:t>Feugnet</a:t>
            </a:r>
            <a:r>
              <a:rPr lang="fr-BE" sz="1800" dirty="0" smtClean="0"/>
              <a:t>, Lyon, </a:t>
            </a:r>
            <a:r>
              <a:rPr lang="fr-BE" sz="1800" dirty="0">
                <a:hlinkClick r:id="rId3" invalidUrl="http://www.blogg.org/blog-70509-themes-outdoor_design-239886-offset-0.html et http:/ameliecouture.wordpress.com/tresser-de-lair/"/>
              </a:rPr>
              <a:t>site web</a:t>
            </a:r>
            <a:endParaRPr lang="fr-BE" sz="1800" dirty="0"/>
          </a:p>
        </p:txBody>
      </p:sp>
      <p:pic>
        <p:nvPicPr>
          <p:cNvPr id="6" name="Image 5"/>
          <p:cNvPicPr>
            <a:picLocks noChangeAspect="1"/>
          </p:cNvPicPr>
          <p:nvPr/>
        </p:nvPicPr>
        <p:blipFill rotWithShape="1">
          <a:blip r:embed="rId4">
            <a:extLst>
              <a:ext uri="{28A0092B-C50C-407E-A947-70E740481C1C}">
                <a14:useLocalDpi xmlns:a14="http://schemas.microsoft.com/office/drawing/2010/main" val="0"/>
              </a:ext>
            </a:extLst>
          </a:blip>
          <a:srcRect r="22523"/>
          <a:stretch/>
        </p:blipFill>
        <p:spPr>
          <a:xfrm>
            <a:off x="4860033" y="1749600"/>
            <a:ext cx="4095750" cy="2114550"/>
          </a:xfrm>
          <a:prstGeom prst="rect">
            <a:avLst/>
          </a:prstGeom>
        </p:spPr>
      </p:pic>
      <p:pic>
        <p:nvPicPr>
          <p:cNvPr id="14" name="Image 13"/>
          <p:cNvPicPr>
            <a:picLocks noChangeAspect="1"/>
          </p:cNvPicPr>
          <p:nvPr/>
        </p:nvPicPr>
        <p:blipFill rotWithShape="1">
          <a:blip r:embed="rId5">
            <a:extLst>
              <a:ext uri="{28A0092B-C50C-407E-A947-70E740481C1C}">
                <a14:useLocalDpi xmlns:a14="http://schemas.microsoft.com/office/drawing/2010/main" val="0"/>
              </a:ext>
            </a:extLst>
          </a:blip>
          <a:srcRect t="13450"/>
          <a:stretch/>
        </p:blipFill>
        <p:spPr>
          <a:xfrm>
            <a:off x="4860033" y="4393083"/>
            <a:ext cx="4095750" cy="1409700"/>
          </a:xfrm>
          <a:prstGeom prst="rect">
            <a:avLst/>
          </a:prstGeom>
        </p:spPr>
      </p:pic>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200" y="1749600"/>
            <a:ext cx="4095750" cy="2114550"/>
          </a:xfrm>
          <a:prstGeom prst="rect">
            <a:avLst/>
          </a:prstGeom>
        </p:spPr>
      </p:pic>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200" y="4393083"/>
            <a:ext cx="4095750" cy="1409700"/>
          </a:xfrm>
          <a:prstGeom prst="rect">
            <a:avLst/>
          </a:prstGeom>
        </p:spPr>
      </p:pic>
    </p:spTree>
    <p:extLst>
      <p:ext uri="{BB962C8B-B14F-4D97-AF65-F5344CB8AC3E}">
        <p14:creationId xmlns:p14="http://schemas.microsoft.com/office/powerpoint/2010/main" val="41867889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11090" r="10672"/>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Signalisation routière</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Passages pour piétons</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749600"/>
            <a:ext cx="3829050" cy="4505325"/>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766" y="1766414"/>
            <a:ext cx="8080867" cy="4550804"/>
          </a:xfrm>
          <a:prstGeom prst="rect">
            <a:avLst/>
          </a:prstGeom>
        </p:spPr>
      </p:pic>
    </p:spTree>
    <p:extLst>
      <p:ext uri="{BB962C8B-B14F-4D97-AF65-F5344CB8AC3E}">
        <p14:creationId xmlns:p14="http://schemas.microsoft.com/office/powerpoint/2010/main" val="9504987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11090" r="10672"/>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Signalisation routière</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Passages pour piétons</a:t>
            </a:r>
          </a:p>
        </p:txBody>
      </p:sp>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l="6249"/>
          <a:stretch/>
        </p:blipFill>
        <p:spPr>
          <a:xfrm>
            <a:off x="5434008" y="1766415"/>
            <a:ext cx="3393774" cy="4525032"/>
          </a:xfrm>
          <a:prstGeom prst="rect">
            <a:avLst/>
          </a:prstGeom>
        </p:spPr>
      </p:pic>
      <p:pic>
        <p:nvPicPr>
          <p:cNvPr id="15" name="Image 14"/>
          <p:cNvPicPr>
            <a:picLocks noChangeAspect="1"/>
          </p:cNvPicPr>
          <p:nvPr/>
        </p:nvPicPr>
        <p:blipFill rotWithShape="1">
          <a:blip r:embed="rId4">
            <a:extLst>
              <a:ext uri="{28A0092B-C50C-407E-A947-70E740481C1C}">
                <a14:useLocalDpi xmlns:a14="http://schemas.microsoft.com/office/drawing/2010/main" val="0"/>
              </a:ext>
            </a:extLst>
          </a:blip>
          <a:srcRect l="7786" r="3406"/>
          <a:stretch/>
        </p:blipFill>
        <p:spPr>
          <a:xfrm>
            <a:off x="351765" y="1766414"/>
            <a:ext cx="5013037" cy="3759778"/>
          </a:xfrm>
          <a:prstGeom prst="rect">
            <a:avLst/>
          </a:prstGeom>
        </p:spPr>
      </p:pic>
    </p:spTree>
    <p:extLst>
      <p:ext uri="{BB962C8B-B14F-4D97-AF65-F5344CB8AC3E}">
        <p14:creationId xmlns:p14="http://schemas.microsoft.com/office/powerpoint/2010/main" val="27679747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2">
            <a:extLst>
              <a:ext uri="{28A0092B-C50C-407E-A947-70E740481C1C}">
                <a14:useLocalDpi xmlns:a14="http://schemas.microsoft.com/office/drawing/2010/main" val="0"/>
              </a:ext>
            </a:extLst>
          </a:blip>
          <a:srcRect l="11090" r="10672"/>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a:t>Signalisation routière</a:t>
            </a:r>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a:t>Passages pour piétons</a:t>
            </a:r>
          </a:p>
        </p:txBody>
      </p:sp>
      <p:pic>
        <p:nvPicPr>
          <p:cNvPr id="17" name="Imag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767" y="1766414"/>
            <a:ext cx="4616758" cy="3339936"/>
          </a:xfrm>
          <a:prstGeom prst="rect">
            <a:avLst/>
          </a:prstGeom>
        </p:spPr>
      </p:pic>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7989" y="2999549"/>
            <a:ext cx="4453247" cy="3317669"/>
          </a:xfrm>
          <a:prstGeom prst="rect">
            <a:avLst/>
          </a:prstGeom>
        </p:spPr>
      </p:pic>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9233" y="1766414"/>
            <a:ext cx="5692003" cy="3339936"/>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767" y="2977281"/>
            <a:ext cx="4450798" cy="3339937"/>
          </a:xfrm>
          <a:prstGeom prst="rect">
            <a:avLst/>
          </a:prstGeom>
        </p:spPr>
      </p:pic>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767" y="1766414"/>
            <a:ext cx="8459469" cy="3285910"/>
          </a:xfrm>
          <a:prstGeom prst="rect">
            <a:avLst/>
          </a:prstGeom>
        </p:spPr>
      </p:pic>
    </p:spTree>
    <p:extLst>
      <p:ext uri="{BB962C8B-B14F-4D97-AF65-F5344CB8AC3E}">
        <p14:creationId xmlns:p14="http://schemas.microsoft.com/office/powerpoint/2010/main" val="219896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11090" r="10672"/>
          <a:stretch/>
        </p:blipFill>
        <p:spPr>
          <a:xfrm>
            <a:off x="0" y="0"/>
            <a:ext cx="9144000" cy="6858000"/>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7989" y="2977283"/>
            <a:ext cx="4453247" cy="3339935"/>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Signalisation routière</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Places de parking</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a:t>
            </a:r>
            <a:r>
              <a:rPr lang="fr-BE" sz="1800" dirty="0" err="1" smtClean="0"/>
              <a:t>Legoville</a:t>
            </a:r>
            <a:r>
              <a:rPr lang="fr-BE" sz="1800" dirty="0" smtClean="0"/>
              <a:t>, Genève</a:t>
            </a:r>
            <a:endParaRPr lang="fr-BE" sz="1800" dirty="0"/>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767" y="1766414"/>
            <a:ext cx="4453248" cy="3339936"/>
          </a:xfrm>
          <a:prstGeom prst="rect">
            <a:avLst/>
          </a:prstGeom>
        </p:spPr>
      </p:pic>
    </p:spTree>
    <p:extLst>
      <p:ext uri="{BB962C8B-B14F-4D97-AF65-F5344CB8AC3E}">
        <p14:creationId xmlns:p14="http://schemas.microsoft.com/office/powerpoint/2010/main" val="24888422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11090" r="10672"/>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Signalisation routière</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Places de parking</a:t>
            </a:r>
          </a:p>
          <a:p>
            <a:endParaRPr lang="fr-BE" sz="2800" dirty="0" smtClean="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766" y="1780225"/>
            <a:ext cx="8459469" cy="3182875"/>
          </a:xfrm>
          <a:prstGeom prst="rect">
            <a:avLst/>
          </a:prstGeom>
        </p:spPr>
      </p:pic>
    </p:spTree>
    <p:extLst>
      <p:ext uri="{BB962C8B-B14F-4D97-AF65-F5344CB8AC3E}">
        <p14:creationId xmlns:p14="http://schemas.microsoft.com/office/powerpoint/2010/main" val="8555032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11090" r="10672"/>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Signalisation routière</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Rond-point coloré</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Cologne</a:t>
            </a:r>
            <a:endParaRPr lang="fr-BE" sz="1800"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766" y="1766414"/>
            <a:ext cx="8459469" cy="4147386"/>
          </a:xfrm>
          <a:prstGeom prst="rect">
            <a:avLst/>
          </a:prstGeom>
        </p:spPr>
      </p:pic>
    </p:spTree>
    <p:extLst>
      <p:ext uri="{BB962C8B-B14F-4D97-AF65-F5344CB8AC3E}">
        <p14:creationId xmlns:p14="http://schemas.microsoft.com/office/powerpoint/2010/main" val="32169526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11090" r="10672"/>
          <a:stretch/>
        </p:blipFill>
        <p:spPr>
          <a:xfrm>
            <a:off x="0" y="0"/>
            <a:ext cx="9144000" cy="6858000"/>
          </a:xfrm>
          <a:prstGeom prst="rect">
            <a:avLst/>
          </a:prstGeom>
        </p:spPr>
      </p:pic>
      <p:pic>
        <p:nvPicPr>
          <p:cNvPr id="9" name="Image 8"/>
          <p:cNvPicPr>
            <a:picLocks noChangeAspect="1"/>
          </p:cNvPicPr>
          <p:nvPr/>
        </p:nvPicPr>
        <p:blipFill rotWithShape="1">
          <a:blip r:embed="rId3">
            <a:extLst>
              <a:ext uri="{28A0092B-C50C-407E-A947-70E740481C1C}">
                <a14:useLocalDpi xmlns:a14="http://schemas.microsoft.com/office/drawing/2010/main" val="0"/>
              </a:ext>
            </a:extLst>
          </a:blip>
          <a:srcRect l="11460" r="2554"/>
          <a:stretch/>
        </p:blipFill>
        <p:spPr>
          <a:xfrm>
            <a:off x="351765" y="1766414"/>
            <a:ext cx="8459469" cy="4147386"/>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Signalisation routière</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Rond-point coloré</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Cologne</a:t>
            </a:r>
            <a:endParaRPr lang="fr-BE" sz="1800" dirty="0"/>
          </a:p>
        </p:txBody>
      </p:sp>
    </p:spTree>
    <p:extLst>
      <p:ext uri="{BB962C8B-B14F-4D97-AF65-F5344CB8AC3E}">
        <p14:creationId xmlns:p14="http://schemas.microsoft.com/office/powerpoint/2010/main" val="9269155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11090" r="10672"/>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Signalisation routière</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Peinture de route</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763" y="1766414"/>
            <a:ext cx="2495144" cy="4147386"/>
          </a:xfrm>
          <a:prstGeom prst="rect">
            <a:avLst/>
          </a:prstGeom>
        </p:spPr>
      </p:pic>
    </p:spTree>
    <p:extLst>
      <p:ext uri="{BB962C8B-B14F-4D97-AF65-F5344CB8AC3E}">
        <p14:creationId xmlns:p14="http://schemas.microsoft.com/office/powerpoint/2010/main" val="21509440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2">
            <a:extLst>
              <a:ext uri="{28A0092B-C50C-407E-A947-70E740481C1C}">
                <a14:useLocalDpi xmlns:a14="http://schemas.microsoft.com/office/drawing/2010/main" val="0"/>
              </a:ext>
            </a:extLst>
          </a:blip>
          <a:srcRect l="11090" r="10672"/>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Signalisation routière</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Panos – </a:t>
            </a:r>
            <a:r>
              <a:rPr lang="fr-BE" sz="2800" dirty="0" err="1" smtClean="0"/>
              <a:t>Fake</a:t>
            </a:r>
            <a:r>
              <a:rPr lang="fr-BE" sz="2800" dirty="0" smtClean="0"/>
              <a:t> </a:t>
            </a:r>
            <a:r>
              <a:rPr lang="fr-BE" sz="2800" dirty="0" err="1" smtClean="0"/>
              <a:t>Roadsigns</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des artistes variés, Lyon (2004 et 2008), </a:t>
            </a:r>
            <a:r>
              <a:rPr lang="fr-BE" sz="1800" dirty="0" smtClean="0">
                <a:hlinkClick r:id="rId3"/>
              </a:rPr>
              <a:t>site web</a:t>
            </a:r>
            <a:endParaRPr lang="fr-BE" sz="1800" dirty="0"/>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767" y="1766414"/>
            <a:ext cx="2708065" cy="2031049"/>
          </a:xfrm>
          <a:prstGeom prst="rect">
            <a:avLst/>
          </a:prstGeom>
        </p:spPr>
      </p:pic>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747" y="4280904"/>
            <a:ext cx="2715085" cy="2036314"/>
          </a:xfrm>
          <a:prstGeom prst="rect">
            <a:avLst/>
          </a:prstGeom>
        </p:spPr>
      </p:pic>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149" y="4280903"/>
            <a:ext cx="2715087" cy="2036315"/>
          </a:xfrm>
          <a:prstGeom prst="rect">
            <a:avLst/>
          </a:prstGeom>
        </p:spPr>
      </p:pic>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149" y="1766414"/>
            <a:ext cx="2715086" cy="2036315"/>
          </a:xfrm>
          <a:prstGeom prst="rect">
            <a:avLst/>
          </a:prstGeom>
        </p:spPr>
      </p:pic>
      <p:pic>
        <p:nvPicPr>
          <p:cNvPr id="17" name="Imag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4457" y="4280903"/>
            <a:ext cx="2715085" cy="2036314"/>
          </a:xfrm>
          <a:prstGeom prst="rect">
            <a:avLst/>
          </a:prstGeom>
        </p:spPr>
      </p:pic>
      <p:pic>
        <p:nvPicPr>
          <p:cNvPr id="18" name="Imag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14457" y="1766414"/>
            <a:ext cx="2715087" cy="2036315"/>
          </a:xfrm>
          <a:prstGeom prst="rect">
            <a:avLst/>
          </a:prstGeom>
        </p:spPr>
      </p:pic>
    </p:spTree>
    <p:extLst>
      <p:ext uri="{BB962C8B-B14F-4D97-AF65-F5344CB8AC3E}">
        <p14:creationId xmlns:p14="http://schemas.microsoft.com/office/powerpoint/2010/main" val="14904125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2">
            <a:extLst>
              <a:ext uri="{28A0092B-C50C-407E-A947-70E740481C1C}">
                <a14:useLocalDpi xmlns:a14="http://schemas.microsoft.com/office/drawing/2010/main" val="0"/>
              </a:ext>
            </a:extLst>
          </a:blip>
          <a:srcRect l="11090" r="10672"/>
          <a:stretch/>
        </p:blipFill>
        <p:spPr>
          <a:xfrm>
            <a:off x="0" y="0"/>
            <a:ext cx="9144000" cy="6858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085" y="1766414"/>
            <a:ext cx="2152151" cy="4550804"/>
          </a:xfrm>
          <a:prstGeom prst="rect">
            <a:avLst/>
          </a:prstGeom>
        </p:spPr>
      </p:pic>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r="315"/>
          <a:stretch/>
        </p:blipFill>
        <p:spPr>
          <a:xfrm>
            <a:off x="337508" y="4280400"/>
            <a:ext cx="2722324" cy="2036818"/>
          </a:xfrm>
          <a:prstGeom prst="rect">
            <a:avLst/>
          </a:prstGeom>
        </p:spPr>
      </p:pic>
      <p:pic>
        <p:nvPicPr>
          <p:cNvPr id="7" name="Image 6"/>
          <p:cNvPicPr>
            <a:picLocks noChangeAspect="1"/>
          </p:cNvPicPr>
          <p:nvPr/>
        </p:nvPicPr>
        <p:blipFill rotWithShape="1">
          <a:blip r:embed="rId5" cstate="print">
            <a:extLst>
              <a:ext uri="{28A0092B-C50C-407E-A947-70E740481C1C}">
                <a14:useLocalDpi xmlns:a14="http://schemas.microsoft.com/office/drawing/2010/main" val="0"/>
              </a:ext>
            </a:extLst>
          </a:blip>
          <a:srcRect r="1938"/>
          <a:stretch/>
        </p:blipFill>
        <p:spPr>
          <a:xfrm>
            <a:off x="3214457" y="1772329"/>
            <a:ext cx="2715085" cy="2030400"/>
          </a:xfrm>
          <a:prstGeom prst="rect">
            <a:avLst/>
          </a:prstGeom>
        </p:spPr>
      </p:pic>
      <p:pic>
        <p:nvPicPr>
          <p:cNvPr id="8" name="Imag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37508" y="1772329"/>
            <a:ext cx="2722324" cy="2030400"/>
          </a:xfrm>
          <a:prstGeom prst="rect">
            <a:avLst/>
          </a:prstGeom>
        </p:spPr>
      </p:pic>
      <p:pic>
        <p:nvPicPr>
          <p:cNvPr id="9" name="Image 8"/>
          <p:cNvPicPr>
            <a:picLocks noChangeAspect="1"/>
          </p:cNvPicPr>
          <p:nvPr/>
        </p:nvPicPr>
        <p:blipFill rotWithShape="1">
          <a:blip r:embed="rId7" cstate="print">
            <a:extLst>
              <a:ext uri="{28A0092B-C50C-407E-A947-70E740481C1C}">
                <a14:useLocalDpi xmlns:a14="http://schemas.microsoft.com/office/drawing/2010/main" val="0"/>
              </a:ext>
            </a:extLst>
          </a:blip>
          <a:srcRect t="15696" b="12430"/>
          <a:stretch/>
        </p:blipFill>
        <p:spPr>
          <a:xfrm>
            <a:off x="3214456" y="4280902"/>
            <a:ext cx="2715087" cy="2036315"/>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Signalisation routière</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a:t>Signalétique du quartier durable </a:t>
            </a:r>
            <a:r>
              <a:rPr lang="fr-BE" sz="2800" dirty="0" err="1"/>
              <a:t>Wiels</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le quartier </a:t>
            </a:r>
            <a:r>
              <a:rPr lang="fr-BE" sz="1800" dirty="0"/>
              <a:t>durable </a:t>
            </a:r>
            <a:r>
              <a:rPr lang="fr-BE" sz="1800" dirty="0" err="1"/>
              <a:t>Wiels</a:t>
            </a:r>
            <a:endParaRPr lang="fr-BE" sz="1800" dirty="0"/>
          </a:p>
        </p:txBody>
      </p:sp>
    </p:spTree>
    <p:extLst>
      <p:ext uri="{BB962C8B-B14F-4D97-AF65-F5344CB8AC3E}">
        <p14:creationId xmlns:p14="http://schemas.microsoft.com/office/powerpoint/2010/main" val="31985264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2">
            <a:extLst>
              <a:ext uri="{28A0092B-C50C-407E-A947-70E740481C1C}">
                <a14:useLocalDpi xmlns:a14="http://schemas.microsoft.com/office/drawing/2010/main" val="0"/>
              </a:ext>
            </a:extLst>
          </a:blip>
          <a:srcRect r="8886"/>
          <a:stretch/>
        </p:blipFill>
        <p:spPr>
          <a:xfrm>
            <a:off x="8755" y="0"/>
            <a:ext cx="9135245"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Chaises et bancs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Chaise-hamac urbaine, en chambres à air de vélo</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Julie Bernard et Amélie </a:t>
            </a:r>
            <a:r>
              <a:rPr lang="fr-BE" sz="1800" dirty="0" err="1" smtClean="0"/>
              <a:t>Feugnet</a:t>
            </a:r>
            <a:r>
              <a:rPr lang="fr-BE" sz="1800" dirty="0" smtClean="0"/>
              <a:t>, Lyon, </a:t>
            </a:r>
            <a:r>
              <a:rPr lang="fr-BE" sz="1800" dirty="0">
                <a:hlinkClick r:id="rId3" invalidUrl="http://www.blogg.org/blog-70509-themes-outdoor_design-239886-offset-0.html et http:/ameliecouture.wordpress.com/tresser-de-lair/"/>
              </a:rPr>
              <a:t>site web</a:t>
            </a:r>
            <a:endParaRPr lang="fr-BE" sz="1800" dirty="0"/>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200" y="1749600"/>
            <a:ext cx="4095750" cy="1638300"/>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00" y="4392000"/>
            <a:ext cx="4095750" cy="1638300"/>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0000" y="1749600"/>
            <a:ext cx="4095750" cy="1638300"/>
          </a:xfrm>
          <a:prstGeom prst="rect">
            <a:avLst/>
          </a:prstGeom>
        </p:spPr>
      </p:pic>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200" y="4392000"/>
            <a:ext cx="4095750" cy="1638300"/>
          </a:xfrm>
          <a:prstGeom prst="rect">
            <a:avLst/>
          </a:prstGeom>
        </p:spPr>
      </p:pic>
    </p:spTree>
    <p:extLst>
      <p:ext uri="{BB962C8B-B14F-4D97-AF65-F5344CB8AC3E}">
        <p14:creationId xmlns:p14="http://schemas.microsoft.com/office/powerpoint/2010/main" val="13777579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Réinvestir les parkings</a:t>
            </a:r>
            <a:endParaRPr lang="fr-BE" dirty="0"/>
          </a:p>
        </p:txBody>
      </p:sp>
      <p:sp>
        <p:nvSpPr>
          <p:cNvPr id="3" name="Espace réservé du contenu 2"/>
          <p:cNvSpPr>
            <a:spLocks noGrp="1"/>
          </p:cNvSpPr>
          <p:nvPr>
            <p:ph idx="1"/>
          </p:nvPr>
        </p:nvSpPr>
        <p:spPr>
          <a:xfrm>
            <a:off x="457200" y="1196752"/>
            <a:ext cx="8229600" cy="4248471"/>
          </a:xfrm>
        </p:spPr>
        <p:txBody>
          <a:bodyPr>
            <a:normAutofit/>
          </a:bodyPr>
          <a:lstStyle/>
          <a:p>
            <a:pPr lvl="0"/>
            <a:r>
              <a:rPr lang="fr-BE" sz="2800" dirty="0"/>
              <a:t>S’arrêter</a:t>
            </a:r>
          </a:p>
          <a:p>
            <a:pPr lvl="0"/>
            <a:r>
              <a:rPr lang="fr-BE" sz="2800" dirty="0"/>
              <a:t>S’asseoir</a:t>
            </a:r>
          </a:p>
          <a:p>
            <a:pPr lvl="0"/>
            <a:r>
              <a:rPr lang="fr-BE" sz="2800" dirty="0"/>
              <a:t>Se rencontrer</a:t>
            </a:r>
          </a:p>
          <a:p>
            <a:pPr lvl="0"/>
            <a:r>
              <a:rPr lang="fr-BE" sz="2800" dirty="0"/>
              <a:t>Augmenter l’espace piéton</a:t>
            </a:r>
          </a:p>
          <a:p>
            <a:pPr marL="0" indent="0">
              <a:buNone/>
            </a:pPr>
            <a:endParaRPr lang="fr-BE" sz="2800" dirty="0" smtClean="0"/>
          </a:p>
        </p:txBody>
      </p:sp>
    </p:spTree>
    <p:extLst>
      <p:ext uri="{BB962C8B-B14F-4D97-AF65-F5344CB8AC3E}">
        <p14:creationId xmlns:p14="http://schemas.microsoft.com/office/powerpoint/2010/main" val="26261405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a:t>Réinvestir les parkings</a:t>
            </a:r>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Person Parking</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a:t>
            </a:r>
            <a:r>
              <a:rPr lang="fr-BE" sz="1800" dirty="0" err="1" smtClean="0"/>
              <a:t>Springtime</a:t>
            </a:r>
            <a:r>
              <a:rPr lang="fr-BE" sz="1800" dirty="0" smtClean="0"/>
              <a:t>, </a:t>
            </a:r>
            <a:r>
              <a:rPr lang="fr-BE" sz="1800" dirty="0" smtClean="0">
                <a:hlinkClick r:id="rId3"/>
              </a:rPr>
              <a:t>site web</a:t>
            </a:r>
            <a:endParaRPr lang="fr-BE" sz="1800" dirty="0"/>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1106" y="2977283"/>
            <a:ext cx="4750130" cy="3339935"/>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314" y="1766414"/>
            <a:ext cx="4457700" cy="3124200"/>
          </a:xfrm>
          <a:prstGeom prst="rect">
            <a:avLst/>
          </a:prstGeom>
        </p:spPr>
      </p:pic>
    </p:spTree>
    <p:extLst>
      <p:ext uri="{BB962C8B-B14F-4D97-AF65-F5344CB8AC3E}">
        <p14:creationId xmlns:p14="http://schemas.microsoft.com/office/powerpoint/2010/main" val="23169730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a:t>Réinvestir les parkings</a:t>
            </a:r>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err="1" smtClean="0"/>
              <a:t>Parklet</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San Francisco</a:t>
            </a:r>
            <a:endParaRPr lang="fr-BE" sz="1800" dirty="0"/>
          </a:p>
        </p:txBody>
      </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314" y="1766414"/>
            <a:ext cx="4485847" cy="3364385"/>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0840" y="2977283"/>
            <a:ext cx="4485846" cy="3364385"/>
          </a:xfrm>
          <a:prstGeom prst="rect">
            <a:avLst/>
          </a:prstGeom>
        </p:spPr>
      </p:pic>
    </p:spTree>
    <p:extLst>
      <p:ext uri="{BB962C8B-B14F-4D97-AF65-F5344CB8AC3E}">
        <p14:creationId xmlns:p14="http://schemas.microsoft.com/office/powerpoint/2010/main" val="6064028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a:t>Réinvestir les parkings</a:t>
            </a:r>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err="1" smtClean="0"/>
              <a:t>Parklet</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San Francisco</a:t>
            </a:r>
            <a:endParaRPr lang="fr-BE" sz="1800" dirty="0"/>
          </a:p>
        </p:txBody>
      </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314" y="1766413"/>
            <a:ext cx="4485846" cy="3364385"/>
          </a:xfrm>
          <a:prstGeom prst="rect">
            <a:avLst/>
          </a:prstGeom>
        </p:spPr>
      </p:pic>
      <p:pic>
        <p:nvPicPr>
          <p:cNvPr id="12" name="Image 11"/>
          <p:cNvPicPr>
            <a:picLocks noChangeAspect="1"/>
          </p:cNvPicPr>
          <p:nvPr/>
        </p:nvPicPr>
        <p:blipFill rotWithShape="1">
          <a:blip r:embed="rId4">
            <a:extLst>
              <a:ext uri="{28A0092B-C50C-407E-A947-70E740481C1C}">
                <a14:useLocalDpi xmlns:a14="http://schemas.microsoft.com/office/drawing/2010/main" val="0"/>
              </a:ext>
            </a:extLst>
          </a:blip>
          <a:srcRect l="4021" r="5762"/>
          <a:stretch/>
        </p:blipFill>
        <p:spPr>
          <a:xfrm>
            <a:off x="4491386" y="2977283"/>
            <a:ext cx="4305300" cy="3364385"/>
          </a:xfrm>
          <a:prstGeom prst="rect">
            <a:avLst/>
          </a:prstGeom>
        </p:spPr>
      </p:pic>
    </p:spTree>
    <p:extLst>
      <p:ext uri="{BB962C8B-B14F-4D97-AF65-F5344CB8AC3E}">
        <p14:creationId xmlns:p14="http://schemas.microsoft.com/office/powerpoint/2010/main" val="14254571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6212"/>
          <a:stretch/>
        </p:blipFill>
        <p:spPr>
          <a:xfrm>
            <a:off x="332630" y="1766413"/>
            <a:ext cx="4726332" cy="3364385"/>
          </a:xfrm>
          <a:prstGeom prst="rect">
            <a:avLst/>
          </a:prstGeom>
        </p:spPr>
      </p:pic>
      <p:sp>
        <p:nvSpPr>
          <p:cNvPr id="2" name="Titre 1"/>
          <p:cNvSpPr>
            <a:spLocks noGrp="1"/>
          </p:cNvSpPr>
          <p:nvPr>
            <p:ph type="title"/>
          </p:nvPr>
        </p:nvSpPr>
        <p:spPr>
          <a:xfrm>
            <a:off x="457200" y="260648"/>
            <a:ext cx="8229600" cy="792088"/>
          </a:xfrm>
        </p:spPr>
        <p:txBody>
          <a:bodyPr/>
          <a:lstStyle/>
          <a:p>
            <a:r>
              <a:rPr lang="fr-BE" dirty="0"/>
              <a:t>Réinvestir les parkings</a:t>
            </a:r>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err="1" smtClean="0"/>
              <a:t>Parklet</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San Francisco</a:t>
            </a:r>
            <a:endParaRPr lang="fr-BE" sz="1800" dirty="0"/>
          </a:p>
        </p:txBody>
      </p:sp>
      <p:pic>
        <p:nvPicPr>
          <p:cNvPr id="9" name="Image 8"/>
          <p:cNvPicPr>
            <a:picLocks noChangeAspect="1"/>
          </p:cNvPicPr>
          <p:nvPr/>
        </p:nvPicPr>
        <p:blipFill rotWithShape="1">
          <a:blip r:embed="rId4">
            <a:extLst>
              <a:ext uri="{28A0092B-C50C-407E-A947-70E740481C1C}">
                <a14:useLocalDpi xmlns:a14="http://schemas.microsoft.com/office/drawing/2010/main" val="0"/>
              </a:ext>
            </a:extLst>
          </a:blip>
          <a:srcRect l="18712"/>
          <a:stretch/>
        </p:blipFill>
        <p:spPr>
          <a:xfrm>
            <a:off x="4833160" y="2977283"/>
            <a:ext cx="3963526" cy="3364385"/>
          </a:xfrm>
          <a:prstGeom prst="rect">
            <a:avLst/>
          </a:prstGeom>
        </p:spPr>
      </p:pic>
    </p:spTree>
    <p:extLst>
      <p:ext uri="{BB962C8B-B14F-4D97-AF65-F5344CB8AC3E}">
        <p14:creationId xmlns:p14="http://schemas.microsoft.com/office/powerpoint/2010/main" val="26972277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Réinvestir les parkings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8 m²</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Bruxelles, </a:t>
            </a:r>
            <a:r>
              <a:rPr lang="fr-BE" sz="1800" dirty="0" smtClean="0">
                <a:hlinkClick r:id="rId3"/>
              </a:rPr>
              <a:t>site web</a:t>
            </a:r>
            <a:endParaRPr lang="fr-BE" sz="1800" dirty="0"/>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630" y="1766413"/>
            <a:ext cx="8464056" cy="3132994"/>
          </a:xfrm>
          <a:prstGeom prst="rect">
            <a:avLst/>
          </a:prstGeom>
        </p:spPr>
      </p:pic>
      <p:sp>
        <p:nvSpPr>
          <p:cNvPr id="9" name="ZoneTexte 8"/>
          <p:cNvSpPr txBox="1"/>
          <p:nvPr/>
        </p:nvSpPr>
        <p:spPr>
          <a:xfrm>
            <a:off x="332630" y="5301208"/>
            <a:ext cx="4320480" cy="646331"/>
          </a:xfrm>
          <a:prstGeom prst="rect">
            <a:avLst/>
          </a:prstGeom>
          <a:noFill/>
        </p:spPr>
        <p:txBody>
          <a:bodyPr wrap="square" rtlCol="0">
            <a:spAutoFit/>
          </a:bodyPr>
          <a:lstStyle/>
          <a:p>
            <a:r>
              <a:rPr lang="fr-BE" sz="3600" b="1" dirty="0" smtClean="0">
                <a:hlinkClick r:id="rId5"/>
              </a:rPr>
              <a:t>vidéo</a:t>
            </a:r>
            <a:endParaRPr lang="fr-BE" sz="3200" b="1" dirty="0"/>
          </a:p>
        </p:txBody>
      </p:sp>
    </p:spTree>
    <p:extLst>
      <p:ext uri="{BB962C8B-B14F-4D97-AF65-F5344CB8AC3E}">
        <p14:creationId xmlns:p14="http://schemas.microsoft.com/office/powerpoint/2010/main" val="11771026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Réinvestir les parkings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8 m²</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Bruxelles, </a:t>
            </a:r>
            <a:r>
              <a:rPr lang="fr-BE" sz="1800" dirty="0" smtClean="0">
                <a:hlinkClick r:id="rId3"/>
              </a:rPr>
              <a:t>site web</a:t>
            </a:r>
            <a:endParaRPr lang="fr-BE" sz="1800" dirty="0"/>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629" y="1775292"/>
            <a:ext cx="6835891" cy="4566375"/>
          </a:xfrm>
          <a:prstGeom prst="rect">
            <a:avLst/>
          </a:prstGeom>
        </p:spPr>
      </p:pic>
    </p:spTree>
    <p:extLst>
      <p:ext uri="{BB962C8B-B14F-4D97-AF65-F5344CB8AC3E}">
        <p14:creationId xmlns:p14="http://schemas.microsoft.com/office/powerpoint/2010/main" val="21733938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t="24803"/>
          <a:stretch/>
        </p:blipFill>
        <p:spPr>
          <a:xfrm>
            <a:off x="24010" y="0"/>
            <a:ext cx="9119989"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Parcs</a:t>
            </a:r>
            <a:endParaRPr lang="fr-BE" dirty="0"/>
          </a:p>
        </p:txBody>
      </p:sp>
      <p:sp>
        <p:nvSpPr>
          <p:cNvPr id="3" name="Espace réservé du contenu 2"/>
          <p:cNvSpPr>
            <a:spLocks noGrp="1"/>
          </p:cNvSpPr>
          <p:nvPr>
            <p:ph idx="1"/>
          </p:nvPr>
        </p:nvSpPr>
        <p:spPr>
          <a:xfrm>
            <a:off x="457200" y="1196752"/>
            <a:ext cx="8229600" cy="4248471"/>
          </a:xfrm>
        </p:spPr>
        <p:txBody>
          <a:bodyPr>
            <a:normAutofit/>
          </a:bodyPr>
          <a:lstStyle/>
          <a:p>
            <a:pPr lvl="0"/>
            <a:r>
              <a:rPr lang="fr-BE" sz="2800" dirty="0"/>
              <a:t>Modifier l’espace public</a:t>
            </a:r>
          </a:p>
          <a:p>
            <a:pPr lvl="0"/>
            <a:r>
              <a:rPr lang="fr-BE" sz="2800" dirty="0"/>
              <a:t>Jouer</a:t>
            </a:r>
          </a:p>
          <a:p>
            <a:endParaRPr lang="fr-BE" sz="2800" dirty="0" smtClean="0"/>
          </a:p>
          <a:p>
            <a:endParaRPr lang="fr-BE" sz="2800" dirty="0" smtClean="0"/>
          </a:p>
        </p:txBody>
      </p:sp>
    </p:spTree>
    <p:extLst>
      <p:ext uri="{BB962C8B-B14F-4D97-AF65-F5344CB8AC3E}">
        <p14:creationId xmlns:p14="http://schemas.microsoft.com/office/powerpoint/2010/main" val="23683137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t="24803"/>
          <a:stretch/>
        </p:blipFill>
        <p:spPr>
          <a:xfrm>
            <a:off x="24010" y="0"/>
            <a:ext cx="9119989"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Parcs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Les projets rêvés</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Marie Denis</a:t>
            </a:r>
            <a:endParaRPr lang="fr-BE" sz="1800" dirty="0"/>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629" y="1775291"/>
            <a:ext cx="4302878" cy="4566375"/>
          </a:xfrm>
          <a:prstGeom prst="rect">
            <a:avLst/>
          </a:prstGeom>
        </p:spPr>
      </p:pic>
    </p:spTree>
    <p:extLst>
      <p:ext uri="{BB962C8B-B14F-4D97-AF65-F5344CB8AC3E}">
        <p14:creationId xmlns:p14="http://schemas.microsoft.com/office/powerpoint/2010/main" val="27721950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t="24803"/>
          <a:stretch/>
        </p:blipFill>
        <p:spPr>
          <a:xfrm>
            <a:off x="24010" y="0"/>
            <a:ext cx="9119989"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Parcs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Forêt mobile</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NL </a:t>
            </a:r>
            <a:r>
              <a:rPr lang="fr-BE" sz="1800" dirty="0" err="1" smtClean="0"/>
              <a:t>Architects</a:t>
            </a:r>
            <a:r>
              <a:rPr lang="fr-BE" sz="1800" dirty="0" smtClean="0"/>
              <a:t> (2008), </a:t>
            </a:r>
            <a:r>
              <a:rPr lang="fr-BE" sz="1800" dirty="0" smtClean="0">
                <a:hlinkClick r:id="rId3"/>
              </a:rPr>
              <a:t>site web</a:t>
            </a:r>
            <a:endParaRPr lang="fr-BE" sz="1800" dirty="0"/>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630" y="1766413"/>
            <a:ext cx="4095354" cy="4095354"/>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1333" y="2251126"/>
            <a:ext cx="4095354" cy="4095354"/>
          </a:xfrm>
          <a:prstGeom prst="rect">
            <a:avLst/>
          </a:prstGeom>
        </p:spPr>
      </p:pic>
    </p:spTree>
    <p:extLst>
      <p:ext uri="{BB962C8B-B14F-4D97-AF65-F5344CB8AC3E}">
        <p14:creationId xmlns:p14="http://schemas.microsoft.com/office/powerpoint/2010/main" val="20772956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r="8886"/>
          <a:stretch/>
        </p:blipFill>
        <p:spPr>
          <a:xfrm>
            <a:off x="8755" y="0"/>
            <a:ext cx="9135245"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Chaises et bancs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Chaise-longue à deux</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a:t>
            </a:r>
            <a:r>
              <a:rPr lang="fr-BE" sz="1800" dirty="0" err="1" smtClean="0"/>
              <a:t>Springtime</a:t>
            </a:r>
            <a:endParaRPr lang="fr-BE" sz="1800"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00" y="2288268"/>
            <a:ext cx="8624550" cy="2729742"/>
          </a:xfrm>
          <a:prstGeom prst="rect">
            <a:avLst/>
          </a:prstGeom>
        </p:spPr>
      </p:pic>
    </p:spTree>
    <p:extLst>
      <p:ext uri="{BB962C8B-B14F-4D97-AF65-F5344CB8AC3E}">
        <p14:creationId xmlns:p14="http://schemas.microsoft.com/office/powerpoint/2010/main" val="37140290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2">
            <a:extLst>
              <a:ext uri="{28A0092B-C50C-407E-A947-70E740481C1C}">
                <a14:useLocalDpi xmlns:a14="http://schemas.microsoft.com/office/drawing/2010/main" val="0"/>
              </a:ext>
            </a:extLst>
          </a:blip>
          <a:srcRect t="24803"/>
          <a:stretch/>
        </p:blipFill>
        <p:spPr>
          <a:xfrm>
            <a:off x="24010" y="0"/>
            <a:ext cx="9119989"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Parcs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Forêt mobile</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NL </a:t>
            </a:r>
            <a:r>
              <a:rPr lang="fr-BE" sz="1800" dirty="0" err="1" smtClean="0"/>
              <a:t>Architects</a:t>
            </a:r>
            <a:r>
              <a:rPr lang="fr-BE" sz="1800" dirty="0" smtClean="0"/>
              <a:t> (2008), </a:t>
            </a:r>
            <a:r>
              <a:rPr lang="fr-BE" sz="1800" dirty="0">
                <a:hlinkClick r:id="rId3"/>
              </a:rPr>
              <a:t>site web</a:t>
            </a:r>
            <a:endParaRPr lang="fr-BE" sz="1800" dirty="0"/>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1333" y="2251126"/>
            <a:ext cx="4104474" cy="4095354"/>
          </a:xfrm>
          <a:prstGeom prst="rect">
            <a:avLst/>
          </a:prstGeom>
        </p:spPr>
      </p:pic>
      <p:pic>
        <p:nvPicPr>
          <p:cNvPr id="11" name="Image 10"/>
          <p:cNvPicPr>
            <a:picLocks noChangeAspect="1"/>
          </p:cNvPicPr>
          <p:nvPr/>
        </p:nvPicPr>
        <p:blipFill rotWithShape="1">
          <a:blip r:embed="rId5">
            <a:extLst>
              <a:ext uri="{28A0092B-C50C-407E-A947-70E740481C1C}">
                <a14:useLocalDpi xmlns:a14="http://schemas.microsoft.com/office/drawing/2010/main" val="0"/>
              </a:ext>
            </a:extLst>
          </a:blip>
          <a:srcRect l="24764"/>
          <a:stretch/>
        </p:blipFill>
        <p:spPr>
          <a:xfrm>
            <a:off x="332630" y="1779237"/>
            <a:ext cx="4095354" cy="4082530"/>
          </a:xfrm>
          <a:prstGeom prst="rect">
            <a:avLst/>
          </a:prstGeom>
        </p:spPr>
      </p:pic>
      <p:sp>
        <p:nvSpPr>
          <p:cNvPr id="5" name="ZoneTexte 4"/>
          <p:cNvSpPr txBox="1"/>
          <p:nvPr/>
        </p:nvSpPr>
        <p:spPr>
          <a:xfrm>
            <a:off x="4701333" y="1556792"/>
            <a:ext cx="3111027" cy="646331"/>
          </a:xfrm>
          <a:prstGeom prst="rect">
            <a:avLst/>
          </a:prstGeom>
          <a:noFill/>
        </p:spPr>
        <p:txBody>
          <a:bodyPr wrap="square" rtlCol="0">
            <a:spAutoFit/>
          </a:bodyPr>
          <a:lstStyle/>
          <a:p>
            <a:r>
              <a:rPr lang="fr-BE" sz="3600" b="1" dirty="0" smtClean="0">
                <a:hlinkClick r:id="rId6"/>
              </a:rPr>
              <a:t>vidéo</a:t>
            </a:r>
            <a:endParaRPr lang="fr-BE" sz="3600" b="1" dirty="0"/>
          </a:p>
        </p:txBody>
      </p:sp>
    </p:spTree>
    <p:extLst>
      <p:ext uri="{BB962C8B-B14F-4D97-AF65-F5344CB8AC3E}">
        <p14:creationId xmlns:p14="http://schemas.microsoft.com/office/powerpoint/2010/main" val="23655498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a:t>Appropriation de la rue</a:t>
            </a:r>
          </a:p>
        </p:txBody>
      </p:sp>
      <p:sp>
        <p:nvSpPr>
          <p:cNvPr id="3" name="Espace réservé du contenu 2"/>
          <p:cNvSpPr>
            <a:spLocks noGrp="1"/>
          </p:cNvSpPr>
          <p:nvPr>
            <p:ph idx="1"/>
          </p:nvPr>
        </p:nvSpPr>
        <p:spPr>
          <a:xfrm>
            <a:off x="457200" y="1196752"/>
            <a:ext cx="8229600" cy="4248471"/>
          </a:xfrm>
        </p:spPr>
        <p:txBody>
          <a:bodyPr>
            <a:normAutofit/>
          </a:bodyPr>
          <a:lstStyle/>
          <a:p>
            <a:pPr lvl="0"/>
            <a:r>
              <a:rPr lang="fr-BE" sz="2800" dirty="0"/>
              <a:t>Modifier l’espace public</a:t>
            </a:r>
          </a:p>
          <a:p>
            <a:pPr lvl="0"/>
            <a:r>
              <a:rPr lang="fr-BE" sz="2800" dirty="0"/>
              <a:t>Décorer l’espace public</a:t>
            </a:r>
          </a:p>
          <a:p>
            <a:pPr lvl="0"/>
            <a:r>
              <a:rPr lang="fr-BE" sz="2800" dirty="0"/>
              <a:t>Entretenir l’espace public</a:t>
            </a:r>
          </a:p>
          <a:p>
            <a:endParaRPr lang="fr-BE" sz="2800" dirty="0" smtClean="0"/>
          </a:p>
        </p:txBody>
      </p:sp>
    </p:spTree>
    <p:extLst>
      <p:ext uri="{BB962C8B-B14F-4D97-AF65-F5344CB8AC3E}">
        <p14:creationId xmlns:p14="http://schemas.microsoft.com/office/powerpoint/2010/main" val="15452803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Appropriation de la rue</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Plantations de rue</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a:t>
            </a:r>
            <a:endParaRPr lang="fr-BE" sz="1800" dirty="0"/>
          </a:p>
        </p:txBody>
      </p:sp>
      <p:pic>
        <p:nvPicPr>
          <p:cNvPr id="18" name="Imag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4096" y="1766415"/>
            <a:ext cx="3243684" cy="4525032"/>
          </a:xfrm>
          <a:prstGeom prst="rect">
            <a:avLst/>
          </a:prstGeom>
        </p:spPr>
      </p:pic>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766" y="1767531"/>
            <a:ext cx="5011549" cy="3758661"/>
          </a:xfrm>
          <a:prstGeom prst="rect">
            <a:avLst/>
          </a:prstGeom>
        </p:spPr>
      </p:pic>
      <p:sp>
        <p:nvSpPr>
          <p:cNvPr id="11" name="Espace réservé du contenu 2"/>
          <p:cNvSpPr txBox="1">
            <a:spLocks/>
          </p:cNvSpPr>
          <p:nvPr/>
        </p:nvSpPr>
        <p:spPr>
          <a:xfrm>
            <a:off x="0" y="6443240"/>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smtClean="0"/>
              <a:t>              </a:t>
            </a:r>
            <a:r>
              <a:rPr lang="fr-BE" sz="1800" dirty="0" err="1" smtClean="0"/>
              <a:t>Aínsa</a:t>
            </a:r>
            <a:endParaRPr lang="fr-BE" sz="1800" dirty="0"/>
          </a:p>
        </p:txBody>
      </p:sp>
    </p:spTree>
    <p:extLst>
      <p:ext uri="{BB962C8B-B14F-4D97-AF65-F5344CB8AC3E}">
        <p14:creationId xmlns:p14="http://schemas.microsoft.com/office/powerpoint/2010/main" val="641835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Appropriation de la rue</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Plantations de rue</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a:t>
            </a:r>
            <a:endParaRPr lang="fr-BE" sz="1800" dirty="0"/>
          </a:p>
        </p:txBody>
      </p:sp>
      <p:pic>
        <p:nvPicPr>
          <p:cNvPr id="18" name="Image 17"/>
          <p:cNvPicPr>
            <a:picLocks noChangeAspect="1"/>
          </p:cNvPicPr>
          <p:nvPr/>
        </p:nvPicPr>
        <p:blipFill rotWithShape="1">
          <a:blip r:embed="rId3" cstate="print">
            <a:extLst>
              <a:ext uri="{28A0092B-C50C-407E-A947-70E740481C1C}">
                <a14:useLocalDpi xmlns:a14="http://schemas.microsoft.com/office/drawing/2010/main" val="0"/>
              </a:ext>
            </a:extLst>
          </a:blip>
          <a:srcRect r="52563"/>
          <a:stretch/>
        </p:blipFill>
        <p:spPr>
          <a:xfrm>
            <a:off x="6994515" y="3786583"/>
            <a:ext cx="1833264" cy="2504863"/>
          </a:xfrm>
          <a:prstGeom prst="rect">
            <a:avLst/>
          </a:prstGeom>
        </p:spPr>
      </p:pic>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765" y="1766415"/>
            <a:ext cx="5000689" cy="3759777"/>
          </a:xfrm>
          <a:prstGeom prst="rect">
            <a:avLst/>
          </a:prstGeom>
        </p:spPr>
      </p:pic>
      <p:pic>
        <p:nvPicPr>
          <p:cNvPr id="20" name="Image 19"/>
          <p:cNvPicPr>
            <a:picLocks noChangeAspect="1"/>
          </p:cNvPicPr>
          <p:nvPr/>
        </p:nvPicPr>
        <p:blipFill rotWithShape="1">
          <a:blip r:embed="rId3" cstate="print">
            <a:extLst>
              <a:ext uri="{28A0092B-C50C-407E-A947-70E740481C1C}">
                <a14:useLocalDpi xmlns:a14="http://schemas.microsoft.com/office/drawing/2010/main" val="0"/>
              </a:ext>
            </a:extLst>
          </a:blip>
          <a:srcRect l="50772"/>
          <a:stretch/>
        </p:blipFill>
        <p:spPr>
          <a:xfrm>
            <a:off x="5004048" y="3786583"/>
            <a:ext cx="1902496" cy="2504862"/>
          </a:xfrm>
          <a:prstGeom prst="rect">
            <a:avLst/>
          </a:prstGeom>
        </p:spPr>
      </p:pic>
    </p:spTree>
    <p:extLst>
      <p:ext uri="{BB962C8B-B14F-4D97-AF65-F5344CB8AC3E}">
        <p14:creationId xmlns:p14="http://schemas.microsoft.com/office/powerpoint/2010/main" val="101583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765" y="1766415"/>
            <a:ext cx="6031038" cy="452503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Appropriation de la rue</a:t>
            </a:r>
            <a:endParaRPr lang="fr-BE" dirty="0"/>
          </a:p>
        </p:txBody>
      </p:sp>
      <p:sp>
        <p:nvSpPr>
          <p:cNvPr id="3" name="Espace réservé du contenu 2"/>
          <p:cNvSpPr>
            <a:spLocks noGrp="1"/>
          </p:cNvSpPr>
          <p:nvPr>
            <p:ph idx="1"/>
          </p:nvPr>
        </p:nvSpPr>
        <p:spPr>
          <a:xfrm>
            <a:off x="457200" y="1173536"/>
            <a:ext cx="8229600" cy="576064"/>
          </a:xfrm>
        </p:spPr>
        <p:txBody>
          <a:bodyPr>
            <a:normAutofit/>
          </a:bodyPr>
          <a:lstStyle/>
          <a:p>
            <a:r>
              <a:rPr lang="fr-BE" sz="2800" dirty="0" smtClean="0"/>
              <a:t>Parrainage d’arbres</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Fribourg en </a:t>
            </a:r>
            <a:r>
              <a:rPr lang="fr-BE" sz="1800" dirty="0" err="1" smtClean="0"/>
              <a:t>Brisgau</a:t>
            </a:r>
            <a:r>
              <a:rPr lang="fr-BE" sz="1800" dirty="0" smtClean="0"/>
              <a:t>, quartier </a:t>
            </a:r>
            <a:r>
              <a:rPr lang="fr-BE" sz="1800" dirty="0" err="1" smtClean="0"/>
              <a:t>Riesefeld</a:t>
            </a:r>
            <a:endParaRPr lang="fr-BE" sz="1800" dirty="0"/>
          </a:p>
        </p:txBody>
      </p:sp>
      <p:sp>
        <p:nvSpPr>
          <p:cNvPr id="5" name="ZoneTexte 4"/>
          <p:cNvSpPr txBox="1"/>
          <p:nvPr/>
        </p:nvSpPr>
        <p:spPr>
          <a:xfrm>
            <a:off x="6588224" y="1766415"/>
            <a:ext cx="2376264" cy="1323439"/>
          </a:xfrm>
          <a:prstGeom prst="rect">
            <a:avLst/>
          </a:prstGeom>
          <a:noFill/>
        </p:spPr>
        <p:txBody>
          <a:bodyPr wrap="square" rtlCol="0">
            <a:spAutoFit/>
          </a:bodyPr>
          <a:lstStyle/>
          <a:p>
            <a:pPr algn="just"/>
            <a:r>
              <a:rPr lang="fr-BE" sz="2000" dirty="0" smtClean="0"/>
              <a:t>« Parrainage : cet arbre est placé sous la responsabilité de </a:t>
            </a:r>
            <a:r>
              <a:rPr lang="fr-BE" sz="2000" dirty="0" err="1" smtClean="0"/>
              <a:t>Mara</a:t>
            </a:r>
            <a:r>
              <a:rPr lang="fr-BE" sz="2000" dirty="0" smtClean="0"/>
              <a:t> – Gwen. »</a:t>
            </a:r>
            <a:endParaRPr lang="fr-BE" sz="2000" dirty="0"/>
          </a:p>
        </p:txBody>
      </p:sp>
    </p:spTree>
    <p:extLst>
      <p:ext uri="{BB962C8B-B14F-4D97-AF65-F5344CB8AC3E}">
        <p14:creationId xmlns:p14="http://schemas.microsoft.com/office/powerpoint/2010/main" val="6329120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 y="0"/>
            <a:ext cx="9138263"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Place urbaine</a:t>
            </a:r>
            <a:endParaRPr lang="fr-BE" dirty="0"/>
          </a:p>
        </p:txBody>
      </p:sp>
      <p:sp>
        <p:nvSpPr>
          <p:cNvPr id="3" name="Espace réservé du contenu 2"/>
          <p:cNvSpPr>
            <a:spLocks noGrp="1"/>
          </p:cNvSpPr>
          <p:nvPr>
            <p:ph idx="1"/>
          </p:nvPr>
        </p:nvSpPr>
        <p:spPr>
          <a:xfrm>
            <a:off x="457200" y="1196752"/>
            <a:ext cx="8229600" cy="4248471"/>
          </a:xfrm>
        </p:spPr>
        <p:txBody>
          <a:bodyPr>
            <a:normAutofit/>
          </a:bodyPr>
          <a:lstStyle/>
          <a:p>
            <a:pPr lvl="0"/>
            <a:r>
              <a:rPr lang="fr-BE" sz="2800" dirty="0"/>
              <a:t>Rencontrer</a:t>
            </a:r>
          </a:p>
          <a:p>
            <a:pPr lvl="0"/>
            <a:r>
              <a:rPr lang="fr-BE" sz="2800" dirty="0"/>
              <a:t>Se rencontrer</a:t>
            </a:r>
          </a:p>
          <a:p>
            <a:pPr lvl="0"/>
            <a:r>
              <a:rPr lang="fr-BE" sz="2800" dirty="0"/>
              <a:t>S’asseoir</a:t>
            </a:r>
          </a:p>
          <a:p>
            <a:pPr lvl="0"/>
            <a:r>
              <a:rPr lang="fr-BE" sz="2800" dirty="0"/>
              <a:t>Jouer</a:t>
            </a:r>
          </a:p>
          <a:p>
            <a:endParaRPr lang="fr-BE" sz="2800" dirty="0" smtClean="0"/>
          </a:p>
        </p:txBody>
      </p:sp>
    </p:spTree>
    <p:extLst>
      <p:ext uri="{BB962C8B-B14F-4D97-AF65-F5344CB8AC3E}">
        <p14:creationId xmlns:p14="http://schemas.microsoft.com/office/powerpoint/2010/main" val="31770335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 y="0"/>
            <a:ext cx="9138263" cy="6858000"/>
          </a:xfrm>
          <a:prstGeom prst="rect">
            <a:avLst/>
          </a:prstGeom>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766" y="1767035"/>
            <a:ext cx="6515777" cy="4550184"/>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Place urbaine</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err="1" smtClean="0"/>
              <a:t>Nicolaas</a:t>
            </a:r>
            <a:r>
              <a:rPr lang="fr-BE" sz="2800" dirty="0" smtClean="0"/>
              <a:t> </a:t>
            </a:r>
            <a:r>
              <a:rPr lang="fr-BE" sz="2800" dirty="0" err="1" smtClean="0"/>
              <a:t>Beetsplein</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NL </a:t>
            </a:r>
            <a:r>
              <a:rPr lang="fr-BE" sz="1800" dirty="0" err="1" smtClean="0"/>
              <a:t>Architects</a:t>
            </a:r>
            <a:r>
              <a:rPr lang="fr-BE" sz="1800" dirty="0" smtClean="0"/>
              <a:t>, Dordrecht, </a:t>
            </a:r>
            <a:r>
              <a:rPr lang="fr-BE" sz="1800" dirty="0" smtClean="0">
                <a:hlinkClick r:id="rId4"/>
              </a:rPr>
              <a:t>site web</a:t>
            </a:r>
            <a:endParaRPr lang="fr-BE" sz="1800" dirty="0"/>
          </a:p>
        </p:txBody>
      </p:sp>
    </p:spTree>
    <p:extLst>
      <p:ext uri="{BB962C8B-B14F-4D97-AF65-F5344CB8AC3E}">
        <p14:creationId xmlns:p14="http://schemas.microsoft.com/office/powerpoint/2010/main" val="3874902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 y="0"/>
            <a:ext cx="9138263" cy="6858000"/>
          </a:xfrm>
          <a:prstGeom prst="rect">
            <a:avLst/>
          </a:prstGeom>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766" y="1766414"/>
            <a:ext cx="7252845" cy="4550805"/>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Place urbaine</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err="1" smtClean="0"/>
              <a:t>Nicolaas</a:t>
            </a:r>
            <a:r>
              <a:rPr lang="fr-BE" sz="2800" dirty="0" smtClean="0"/>
              <a:t> </a:t>
            </a:r>
            <a:r>
              <a:rPr lang="fr-BE" sz="2800" dirty="0" err="1" smtClean="0"/>
              <a:t>Beetsplein</a:t>
            </a:r>
            <a:endParaRPr lang="fr-BE" sz="2800" dirty="0" smtClean="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NL </a:t>
            </a:r>
            <a:r>
              <a:rPr lang="fr-BE" sz="1800" dirty="0" err="1" smtClean="0"/>
              <a:t>Architects</a:t>
            </a:r>
            <a:r>
              <a:rPr lang="fr-BE" sz="1800" dirty="0" smtClean="0"/>
              <a:t>, Dordrecht, </a:t>
            </a:r>
            <a:r>
              <a:rPr lang="fr-BE" sz="1800" dirty="0">
                <a:hlinkClick r:id="rId4"/>
              </a:rPr>
              <a:t>site web</a:t>
            </a:r>
            <a:endParaRPr lang="fr-BE" sz="1800" dirty="0"/>
          </a:p>
        </p:txBody>
      </p:sp>
    </p:spTree>
    <p:extLst>
      <p:ext uri="{BB962C8B-B14F-4D97-AF65-F5344CB8AC3E}">
        <p14:creationId xmlns:p14="http://schemas.microsoft.com/office/powerpoint/2010/main" val="250555675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 y="0"/>
            <a:ext cx="9138263"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Place urbaine</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err="1" smtClean="0"/>
              <a:t>Nicolaas</a:t>
            </a:r>
            <a:r>
              <a:rPr lang="fr-BE" sz="2800" dirty="0" smtClean="0"/>
              <a:t> </a:t>
            </a:r>
            <a:r>
              <a:rPr lang="fr-BE" sz="2800" dirty="0" err="1" smtClean="0"/>
              <a:t>Beetsplein</a:t>
            </a:r>
            <a:endParaRPr lang="fr-BE" sz="2800" dirty="0" smtClean="0"/>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766" y="1766413"/>
            <a:ext cx="6826208" cy="4550805"/>
          </a:xfrm>
          <a:prstGeom prst="rect">
            <a:avLst/>
          </a:prstGeom>
        </p:spPr>
      </p:pic>
      <p:sp>
        <p:nvSpPr>
          <p:cNvPr id="7"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NL </a:t>
            </a:r>
            <a:r>
              <a:rPr lang="fr-BE" sz="1800" dirty="0" err="1" smtClean="0"/>
              <a:t>Architects</a:t>
            </a:r>
            <a:r>
              <a:rPr lang="fr-BE" sz="1800" dirty="0" smtClean="0"/>
              <a:t>, Dordrecht, </a:t>
            </a:r>
            <a:r>
              <a:rPr lang="fr-BE" sz="1800" dirty="0">
                <a:hlinkClick r:id="rId4"/>
              </a:rPr>
              <a:t>site web</a:t>
            </a:r>
            <a:endParaRPr lang="fr-BE" sz="1800" dirty="0"/>
          </a:p>
        </p:txBody>
      </p:sp>
    </p:spTree>
    <p:extLst>
      <p:ext uri="{BB962C8B-B14F-4D97-AF65-F5344CB8AC3E}">
        <p14:creationId xmlns:p14="http://schemas.microsoft.com/office/powerpoint/2010/main" val="24183716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 y="0"/>
            <a:ext cx="9138263"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Place urbaine</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err="1" smtClean="0"/>
              <a:t>Nicolaas</a:t>
            </a:r>
            <a:r>
              <a:rPr lang="fr-BE" sz="2800" dirty="0" smtClean="0"/>
              <a:t> </a:t>
            </a:r>
            <a:r>
              <a:rPr lang="fr-BE" sz="2800" dirty="0" err="1" smtClean="0"/>
              <a:t>Beetsplein</a:t>
            </a:r>
            <a:endParaRPr lang="fr-BE" sz="2800" dirty="0" smtClean="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749600"/>
            <a:ext cx="3829050" cy="4505325"/>
          </a:xfrm>
          <a:prstGeom prst="rect">
            <a:avLst/>
          </a:prstGeom>
        </p:spPr>
      </p:pic>
      <p:pic>
        <p:nvPicPr>
          <p:cNvPr id="12" name="Image 11"/>
          <p:cNvPicPr>
            <a:picLocks noChangeAspect="1"/>
          </p:cNvPicPr>
          <p:nvPr/>
        </p:nvPicPr>
        <p:blipFill rotWithShape="1">
          <a:blip r:embed="rId4">
            <a:extLst>
              <a:ext uri="{28A0092B-C50C-407E-A947-70E740481C1C}">
                <a14:useLocalDpi xmlns:a14="http://schemas.microsoft.com/office/drawing/2010/main" val="0"/>
              </a:ext>
            </a:extLst>
          </a:blip>
          <a:srcRect l="2369"/>
          <a:stretch/>
        </p:blipFill>
        <p:spPr>
          <a:xfrm>
            <a:off x="351766" y="1766412"/>
            <a:ext cx="5915960" cy="4550805"/>
          </a:xfrm>
          <a:prstGeom prst="rect">
            <a:avLst/>
          </a:prstGeom>
        </p:spPr>
      </p:pic>
      <p:sp>
        <p:nvSpPr>
          <p:cNvPr id="8"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NL </a:t>
            </a:r>
            <a:r>
              <a:rPr lang="fr-BE" sz="1800" dirty="0" err="1" smtClean="0"/>
              <a:t>Architects</a:t>
            </a:r>
            <a:r>
              <a:rPr lang="fr-BE" sz="1800" dirty="0" smtClean="0"/>
              <a:t>, Dordrecht, </a:t>
            </a:r>
            <a:r>
              <a:rPr lang="fr-BE" sz="1800" dirty="0">
                <a:hlinkClick r:id="rId5"/>
              </a:rPr>
              <a:t>site web</a:t>
            </a:r>
            <a:endParaRPr lang="fr-BE" sz="1800" dirty="0"/>
          </a:p>
        </p:txBody>
      </p:sp>
    </p:spTree>
    <p:extLst>
      <p:ext uri="{BB962C8B-B14F-4D97-AF65-F5344CB8AC3E}">
        <p14:creationId xmlns:p14="http://schemas.microsoft.com/office/powerpoint/2010/main" val="25055567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r="8886"/>
          <a:stretch/>
        </p:blipFill>
        <p:spPr>
          <a:xfrm>
            <a:off x="8755" y="0"/>
            <a:ext cx="9135245"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Chaises et bancs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Rétraction</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Cyrielle </a:t>
            </a:r>
            <a:r>
              <a:rPr lang="fr-BE" sz="1800" dirty="0" err="1" smtClean="0"/>
              <a:t>Duprez</a:t>
            </a:r>
            <a:r>
              <a:rPr lang="fr-BE" sz="1800" dirty="0" smtClean="0"/>
              <a:t>, Biennale  internationale du Design de St-Etienne, 2008, </a:t>
            </a:r>
            <a:r>
              <a:rPr lang="fr-BE" sz="1800" dirty="0" smtClean="0">
                <a:hlinkClick r:id="rId3"/>
              </a:rPr>
              <a:t>site web</a:t>
            </a:r>
            <a:endParaRPr lang="fr-BE" sz="1800" dirty="0"/>
          </a:p>
        </p:txBody>
      </p:sp>
      <p:pic>
        <p:nvPicPr>
          <p:cNvPr id="6" name="Image 5"/>
          <p:cNvPicPr>
            <a:picLocks noChangeAspect="1"/>
          </p:cNvPicPr>
          <p:nvPr/>
        </p:nvPicPr>
        <p:blipFill rotWithShape="1">
          <a:blip r:embed="rId4">
            <a:extLst>
              <a:ext uri="{28A0092B-C50C-407E-A947-70E740481C1C}">
                <a14:useLocalDpi xmlns:a14="http://schemas.microsoft.com/office/drawing/2010/main" val="0"/>
              </a:ext>
            </a:extLst>
          </a:blip>
          <a:srcRect t="3350" b="6802"/>
          <a:stretch/>
        </p:blipFill>
        <p:spPr>
          <a:xfrm>
            <a:off x="331200" y="1749600"/>
            <a:ext cx="7147425" cy="4538112"/>
          </a:xfrm>
          <a:prstGeom prst="rect">
            <a:avLst/>
          </a:prstGeom>
        </p:spPr>
      </p:pic>
    </p:spTree>
    <p:extLst>
      <p:ext uri="{BB962C8B-B14F-4D97-AF65-F5344CB8AC3E}">
        <p14:creationId xmlns:p14="http://schemas.microsoft.com/office/powerpoint/2010/main" val="20758207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 y="0"/>
            <a:ext cx="9138263"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Place urbaine</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err="1" smtClean="0"/>
              <a:t>Nicolaas</a:t>
            </a:r>
            <a:r>
              <a:rPr lang="fr-BE" sz="2800" dirty="0" smtClean="0"/>
              <a:t> </a:t>
            </a:r>
            <a:r>
              <a:rPr lang="fr-BE" sz="2800" dirty="0" err="1" smtClean="0"/>
              <a:t>Beetsplein</a:t>
            </a:r>
            <a:endParaRPr lang="fr-BE" sz="2800" dirty="0" smtClean="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749600"/>
            <a:ext cx="3829050" cy="4505325"/>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766" y="1766411"/>
            <a:ext cx="6055126" cy="4550805"/>
          </a:xfrm>
          <a:prstGeom prst="rect">
            <a:avLst/>
          </a:prstGeom>
        </p:spPr>
      </p:pic>
      <p:sp>
        <p:nvSpPr>
          <p:cNvPr id="8"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NL </a:t>
            </a:r>
            <a:r>
              <a:rPr lang="fr-BE" sz="1800" dirty="0" err="1" smtClean="0"/>
              <a:t>Architects</a:t>
            </a:r>
            <a:r>
              <a:rPr lang="fr-BE" sz="1800" dirty="0" smtClean="0"/>
              <a:t>, Dordrecht, </a:t>
            </a:r>
            <a:r>
              <a:rPr lang="fr-BE" sz="1800" dirty="0">
                <a:hlinkClick r:id="rId5"/>
              </a:rPr>
              <a:t>site web</a:t>
            </a:r>
            <a:endParaRPr lang="fr-BE" sz="1800" dirty="0"/>
          </a:p>
        </p:txBody>
      </p:sp>
    </p:spTree>
    <p:extLst>
      <p:ext uri="{BB962C8B-B14F-4D97-AF65-F5344CB8AC3E}">
        <p14:creationId xmlns:p14="http://schemas.microsoft.com/office/powerpoint/2010/main" val="36575605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154407"/>
            <a:ext cx="9324528" cy="7030695"/>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Décoration urbaine</a:t>
            </a:r>
            <a:endParaRPr lang="fr-BE" dirty="0"/>
          </a:p>
        </p:txBody>
      </p:sp>
      <p:sp>
        <p:nvSpPr>
          <p:cNvPr id="3" name="Espace réservé du contenu 2"/>
          <p:cNvSpPr>
            <a:spLocks noGrp="1"/>
          </p:cNvSpPr>
          <p:nvPr>
            <p:ph idx="1"/>
          </p:nvPr>
        </p:nvSpPr>
        <p:spPr>
          <a:xfrm>
            <a:off x="457200" y="1196752"/>
            <a:ext cx="8229600" cy="4248471"/>
          </a:xfrm>
        </p:spPr>
        <p:txBody>
          <a:bodyPr>
            <a:normAutofit/>
          </a:bodyPr>
          <a:lstStyle/>
          <a:p>
            <a:pPr lvl="0"/>
            <a:r>
              <a:rPr lang="fr-BE" sz="2800" dirty="0"/>
              <a:t>Modifier l’espace public</a:t>
            </a:r>
          </a:p>
          <a:p>
            <a:pPr lvl="0"/>
            <a:r>
              <a:rPr lang="fr-BE" sz="2800" dirty="0"/>
              <a:t>Décorer l’espace public</a:t>
            </a:r>
          </a:p>
          <a:p>
            <a:endParaRPr lang="fr-BE" sz="2800" dirty="0" smtClean="0"/>
          </a:p>
          <a:p>
            <a:endParaRPr lang="fr-BE" sz="2800" dirty="0" smtClean="0"/>
          </a:p>
        </p:txBody>
      </p:sp>
    </p:spTree>
    <p:extLst>
      <p:ext uri="{BB962C8B-B14F-4D97-AF65-F5344CB8AC3E}">
        <p14:creationId xmlns:p14="http://schemas.microsoft.com/office/powerpoint/2010/main" val="129360135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154407"/>
            <a:ext cx="9324528" cy="7030695"/>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Décoration urbaine</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Habiller les statues</a:t>
            </a:r>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r="16586"/>
          <a:stretch/>
        </p:blipFill>
        <p:spPr>
          <a:xfrm>
            <a:off x="351766" y="1767531"/>
            <a:ext cx="4702834" cy="375866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230670" y="1740642"/>
            <a:ext cx="3597110" cy="4550805"/>
          </a:xfrm>
          <a:prstGeom prst="rect">
            <a:avLst/>
          </a:prstGeom>
        </p:spPr>
      </p:pic>
    </p:spTree>
    <p:extLst>
      <p:ext uri="{BB962C8B-B14F-4D97-AF65-F5344CB8AC3E}">
        <p14:creationId xmlns:p14="http://schemas.microsoft.com/office/powerpoint/2010/main" val="77743989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154407"/>
            <a:ext cx="9324528" cy="7030695"/>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766" y="1767531"/>
            <a:ext cx="5673448" cy="3758660"/>
          </a:xfrm>
          <a:prstGeom prst="rect">
            <a:avLst/>
          </a:prstGeom>
        </p:spPr>
      </p:pic>
      <p:pic>
        <p:nvPicPr>
          <p:cNvPr id="7" name="Image 6"/>
          <p:cNvPicPr>
            <a:picLocks noChangeAspect="1"/>
          </p:cNvPicPr>
          <p:nvPr/>
        </p:nvPicPr>
        <p:blipFill rotWithShape="1">
          <a:blip r:embed="rId4" cstate="print">
            <a:extLst>
              <a:ext uri="{28A0092B-C50C-407E-A947-70E740481C1C}">
                <a14:useLocalDpi xmlns:a14="http://schemas.microsoft.com/office/drawing/2010/main" val="0"/>
              </a:ext>
            </a:extLst>
          </a:blip>
          <a:srcRect l="15426"/>
          <a:stretch/>
        </p:blipFill>
        <p:spPr>
          <a:xfrm>
            <a:off x="6261100" y="1740642"/>
            <a:ext cx="2566680" cy="4550805"/>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Décoration urbaine</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Habiller les arbres</a:t>
            </a:r>
          </a:p>
        </p:txBody>
      </p:sp>
    </p:spTree>
    <p:extLst>
      <p:ext uri="{BB962C8B-B14F-4D97-AF65-F5344CB8AC3E}">
        <p14:creationId xmlns:p14="http://schemas.microsoft.com/office/powerpoint/2010/main" val="4670483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154407"/>
            <a:ext cx="9324528" cy="7030695"/>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Décoration urbaine</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Planter les façades</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Madrid</a:t>
            </a:r>
            <a:endParaRPr lang="fr-BE" sz="1800" dirty="0"/>
          </a:p>
        </p:txBody>
      </p:sp>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t="9260" b="4444"/>
          <a:stretch/>
        </p:blipFill>
        <p:spPr>
          <a:xfrm>
            <a:off x="351766" y="1767531"/>
            <a:ext cx="3932202" cy="4524460"/>
          </a:xfrm>
          <a:prstGeom prst="rect">
            <a:avLst/>
          </a:prstGeom>
        </p:spPr>
      </p:pic>
    </p:spTree>
    <p:extLst>
      <p:ext uri="{BB962C8B-B14F-4D97-AF65-F5344CB8AC3E}">
        <p14:creationId xmlns:p14="http://schemas.microsoft.com/office/powerpoint/2010/main" val="40597570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154407"/>
            <a:ext cx="9324528" cy="7030695"/>
          </a:xfrm>
          <a:prstGeom prst="rect">
            <a:avLst/>
          </a:prstGeom>
        </p:spPr>
      </p:pic>
      <p:sp>
        <p:nvSpPr>
          <p:cNvPr id="2" name="Titre 1"/>
          <p:cNvSpPr>
            <a:spLocks noGrp="1"/>
          </p:cNvSpPr>
          <p:nvPr>
            <p:ph type="title"/>
          </p:nvPr>
        </p:nvSpPr>
        <p:spPr>
          <a:xfrm>
            <a:off x="457200" y="260648"/>
            <a:ext cx="8229600" cy="792088"/>
          </a:xfrm>
        </p:spPr>
        <p:txBody>
          <a:bodyPr/>
          <a:lstStyle/>
          <a:p>
            <a:r>
              <a:rPr lang="fr-BE" dirty="0"/>
              <a:t>Décoration urbaine</a:t>
            </a:r>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a:t>Planter les façades</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a:t>
            </a:r>
            <a:endParaRPr lang="fr-BE" sz="1800" dirty="0"/>
          </a:p>
        </p:txBody>
      </p:sp>
      <p:pic>
        <p:nvPicPr>
          <p:cNvPr id="18" name="Imag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766" y="1766414"/>
            <a:ext cx="5013037" cy="3759777"/>
          </a:xfrm>
          <a:prstGeom prst="rect">
            <a:avLst/>
          </a:prstGeom>
        </p:spPr>
      </p:pic>
      <p:pic>
        <p:nvPicPr>
          <p:cNvPr id="19" name="Image 18"/>
          <p:cNvPicPr>
            <a:picLocks noChangeAspect="1"/>
          </p:cNvPicPr>
          <p:nvPr/>
        </p:nvPicPr>
        <p:blipFill rotWithShape="1">
          <a:blip r:embed="rId4" cstate="print">
            <a:extLst>
              <a:ext uri="{28A0092B-C50C-407E-A947-70E740481C1C}">
                <a14:useLocalDpi xmlns:a14="http://schemas.microsoft.com/office/drawing/2010/main" val="0"/>
              </a:ext>
            </a:extLst>
          </a:blip>
          <a:srcRect l="9124" r="5755"/>
          <a:stretch/>
        </p:blipFill>
        <p:spPr>
          <a:xfrm>
            <a:off x="5584096" y="1767531"/>
            <a:ext cx="3243684" cy="4523916"/>
          </a:xfrm>
          <a:prstGeom prst="rect">
            <a:avLst/>
          </a:prstGeom>
        </p:spPr>
      </p:pic>
    </p:spTree>
    <p:extLst>
      <p:ext uri="{BB962C8B-B14F-4D97-AF65-F5344CB8AC3E}">
        <p14:creationId xmlns:p14="http://schemas.microsoft.com/office/powerpoint/2010/main" val="125553643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154407"/>
            <a:ext cx="9324528" cy="7030695"/>
          </a:xfrm>
          <a:prstGeom prst="rect">
            <a:avLst/>
          </a:prstGeom>
        </p:spPr>
      </p:pic>
      <p:sp>
        <p:nvSpPr>
          <p:cNvPr id="2" name="Titre 1"/>
          <p:cNvSpPr>
            <a:spLocks noGrp="1"/>
          </p:cNvSpPr>
          <p:nvPr>
            <p:ph type="title"/>
          </p:nvPr>
        </p:nvSpPr>
        <p:spPr>
          <a:xfrm>
            <a:off x="457200" y="260648"/>
            <a:ext cx="8229600" cy="792088"/>
          </a:xfrm>
        </p:spPr>
        <p:txBody>
          <a:bodyPr/>
          <a:lstStyle/>
          <a:p>
            <a:r>
              <a:rPr lang="fr-BE" dirty="0"/>
              <a:t>Décoration urbaine</a:t>
            </a:r>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Abat-jours dans les rues</a:t>
            </a:r>
            <a:endParaRPr lang="fr-BE" sz="2800" dirty="0"/>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a:t>
            </a:r>
            <a:endParaRPr lang="fr-BE" sz="1800"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8536" y="1767531"/>
            <a:ext cx="3019244" cy="4523916"/>
          </a:xfrm>
          <a:prstGeom prst="rect">
            <a:avLst/>
          </a:prstGeom>
        </p:spPr>
      </p:pic>
      <p:pic>
        <p:nvPicPr>
          <p:cNvPr id="6" name="Image 5"/>
          <p:cNvPicPr>
            <a:picLocks noChangeAspect="1"/>
          </p:cNvPicPr>
          <p:nvPr/>
        </p:nvPicPr>
        <p:blipFill rotWithShape="1">
          <a:blip r:embed="rId4">
            <a:extLst>
              <a:ext uri="{28A0092B-C50C-407E-A947-70E740481C1C}">
                <a14:useLocalDpi xmlns:a14="http://schemas.microsoft.com/office/drawing/2010/main" val="0"/>
              </a:ext>
            </a:extLst>
          </a:blip>
          <a:srcRect l="11174"/>
          <a:stretch/>
        </p:blipFill>
        <p:spPr>
          <a:xfrm>
            <a:off x="351765" y="1767531"/>
            <a:ext cx="5003909" cy="3758660"/>
          </a:xfrm>
          <a:prstGeom prst="rect">
            <a:avLst/>
          </a:prstGeom>
        </p:spPr>
      </p:pic>
    </p:spTree>
    <p:extLst>
      <p:ext uri="{BB962C8B-B14F-4D97-AF65-F5344CB8AC3E}">
        <p14:creationId xmlns:p14="http://schemas.microsoft.com/office/powerpoint/2010/main" val="412826437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154407"/>
            <a:ext cx="9324528" cy="7030695"/>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Décoration urbaine</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a:t>Parapluies dans les rues</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a:t>
            </a:r>
            <a:r>
              <a:rPr lang="fr-BE" sz="1800" dirty="0" err="1" smtClean="0"/>
              <a:t>Agueda</a:t>
            </a:r>
            <a:endParaRPr lang="fr-BE" sz="1800"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4357" y="2420889"/>
            <a:ext cx="3887606" cy="3887606"/>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765" y="1788490"/>
            <a:ext cx="4371226" cy="3342307"/>
          </a:xfrm>
          <a:prstGeom prst="rect">
            <a:avLst/>
          </a:prstGeom>
        </p:spPr>
      </p:pic>
    </p:spTree>
    <p:extLst>
      <p:ext uri="{BB962C8B-B14F-4D97-AF65-F5344CB8AC3E}">
        <p14:creationId xmlns:p14="http://schemas.microsoft.com/office/powerpoint/2010/main" val="369954550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16667"/>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Vélos</a:t>
            </a:r>
            <a:endParaRPr lang="fr-BE" dirty="0"/>
          </a:p>
        </p:txBody>
      </p:sp>
      <p:sp>
        <p:nvSpPr>
          <p:cNvPr id="3" name="Espace réservé du contenu 2"/>
          <p:cNvSpPr>
            <a:spLocks noGrp="1"/>
          </p:cNvSpPr>
          <p:nvPr>
            <p:ph idx="1"/>
          </p:nvPr>
        </p:nvSpPr>
        <p:spPr>
          <a:xfrm>
            <a:off x="457200" y="1196752"/>
            <a:ext cx="8229600" cy="4248471"/>
          </a:xfrm>
        </p:spPr>
        <p:txBody>
          <a:bodyPr>
            <a:normAutofit/>
          </a:bodyPr>
          <a:lstStyle/>
          <a:p>
            <a:pPr lvl="0"/>
            <a:r>
              <a:rPr lang="fr-BE" sz="2800" dirty="0" smtClean="0"/>
              <a:t>Attacher son vélo</a:t>
            </a:r>
            <a:endParaRPr lang="fr-BE" sz="2800" dirty="0"/>
          </a:p>
          <a:p>
            <a:pPr lvl="0"/>
            <a:r>
              <a:rPr lang="fr-BE" sz="2800" dirty="0"/>
              <a:t>Décorer l’espace </a:t>
            </a:r>
            <a:r>
              <a:rPr lang="fr-BE" sz="2800" dirty="0" smtClean="0"/>
              <a:t>public</a:t>
            </a:r>
          </a:p>
          <a:p>
            <a:pPr lvl="0"/>
            <a:r>
              <a:rPr lang="fr-BE" sz="2800" dirty="0" smtClean="0"/>
              <a:t>S’asseoir</a:t>
            </a:r>
            <a:endParaRPr lang="fr-BE" sz="2800" dirty="0"/>
          </a:p>
          <a:p>
            <a:endParaRPr lang="fr-BE" sz="2800" dirty="0" smtClean="0"/>
          </a:p>
          <a:p>
            <a:endParaRPr lang="fr-BE" sz="2800" dirty="0" smtClean="0"/>
          </a:p>
        </p:txBody>
      </p:sp>
    </p:spTree>
    <p:extLst>
      <p:ext uri="{BB962C8B-B14F-4D97-AF65-F5344CB8AC3E}">
        <p14:creationId xmlns:p14="http://schemas.microsoft.com/office/powerpoint/2010/main" val="258493673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16667"/>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Vélos</a:t>
            </a:r>
            <a:endParaRPr lang="fr-BE" dirty="0"/>
          </a:p>
        </p:txBody>
      </p:sp>
      <p:sp>
        <p:nvSpPr>
          <p:cNvPr id="3" name="Espace réservé du contenu 2"/>
          <p:cNvSpPr>
            <a:spLocks noGrp="1"/>
          </p:cNvSpPr>
          <p:nvPr>
            <p:ph idx="1"/>
          </p:nvPr>
        </p:nvSpPr>
        <p:spPr>
          <a:xfrm>
            <a:off x="457200" y="1196752"/>
            <a:ext cx="8229600" cy="4248471"/>
          </a:xfrm>
        </p:spPr>
        <p:txBody>
          <a:bodyPr>
            <a:normAutofit/>
          </a:bodyPr>
          <a:lstStyle/>
          <a:p>
            <a:pPr lvl="0"/>
            <a:r>
              <a:rPr lang="fr-BE" sz="2800" dirty="0" smtClean="0"/>
              <a:t>Container à vélo</a:t>
            </a:r>
            <a:endParaRPr lang="fr-BE" sz="2800" dirty="0"/>
          </a:p>
          <a:p>
            <a:endParaRPr lang="fr-BE" sz="2800" dirty="0" smtClean="0"/>
          </a:p>
          <a:p>
            <a:endParaRPr lang="fr-BE" sz="2800" dirty="0" smtClean="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766" y="1767530"/>
            <a:ext cx="8476014" cy="2732487"/>
          </a:xfrm>
          <a:prstGeom prst="rect">
            <a:avLst/>
          </a:prstGeom>
        </p:spPr>
      </p:pic>
    </p:spTree>
    <p:extLst>
      <p:ext uri="{BB962C8B-B14F-4D97-AF65-F5344CB8AC3E}">
        <p14:creationId xmlns:p14="http://schemas.microsoft.com/office/powerpoint/2010/main" val="3266408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2">
            <a:extLst>
              <a:ext uri="{28A0092B-C50C-407E-A947-70E740481C1C}">
                <a14:useLocalDpi xmlns:a14="http://schemas.microsoft.com/office/drawing/2010/main" val="0"/>
              </a:ext>
            </a:extLst>
          </a:blip>
          <a:srcRect r="8886"/>
          <a:stretch/>
        </p:blipFill>
        <p:spPr>
          <a:xfrm>
            <a:off x="8755" y="0"/>
            <a:ext cx="9135245" cy="6858000"/>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749152"/>
            <a:ext cx="4572000" cy="304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Chaises et bancs urbains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Rolling </a:t>
            </a:r>
            <a:r>
              <a:rPr lang="fr-BE" sz="2800" dirty="0" err="1" smtClean="0"/>
              <a:t>through</a:t>
            </a:r>
            <a:r>
              <a:rPr lang="fr-BE" sz="2800" dirty="0" smtClean="0"/>
              <a:t> </a:t>
            </a:r>
            <a:r>
              <a:rPr lang="fr-BE" sz="2800" dirty="0" err="1" smtClean="0"/>
              <a:t>space</a:t>
            </a:r>
            <a:r>
              <a:rPr lang="fr-BE" sz="2800" dirty="0" smtClean="0"/>
              <a:t> and time</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a:t>
            </a:r>
            <a:r>
              <a:rPr lang="fr-BE" sz="1800" dirty="0" err="1" smtClean="0"/>
              <a:t>Topher</a:t>
            </a:r>
            <a:r>
              <a:rPr lang="fr-BE" sz="1800" dirty="0" smtClean="0"/>
              <a:t> Delaney, San Francisco</a:t>
            </a:r>
            <a:endParaRPr lang="fr-BE" sz="1800" dirty="0"/>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6776" y="3217035"/>
            <a:ext cx="4883696" cy="3255797"/>
          </a:xfrm>
          <a:prstGeom prst="rect">
            <a:avLst/>
          </a:prstGeom>
        </p:spPr>
      </p:pic>
    </p:spTree>
    <p:extLst>
      <p:ext uri="{BB962C8B-B14F-4D97-AF65-F5344CB8AC3E}">
        <p14:creationId xmlns:p14="http://schemas.microsoft.com/office/powerpoint/2010/main" val="245886452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l="16667"/>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Vélos</a:t>
            </a:r>
            <a:endParaRPr lang="fr-BE" dirty="0"/>
          </a:p>
        </p:txBody>
      </p:sp>
      <p:sp>
        <p:nvSpPr>
          <p:cNvPr id="3" name="Espace réservé du contenu 2"/>
          <p:cNvSpPr>
            <a:spLocks noGrp="1"/>
          </p:cNvSpPr>
          <p:nvPr>
            <p:ph idx="1"/>
          </p:nvPr>
        </p:nvSpPr>
        <p:spPr>
          <a:xfrm>
            <a:off x="457200" y="1196753"/>
            <a:ext cx="8229600" cy="576064"/>
          </a:xfrm>
        </p:spPr>
        <p:txBody>
          <a:bodyPr>
            <a:normAutofit/>
          </a:bodyPr>
          <a:lstStyle/>
          <a:p>
            <a:r>
              <a:rPr lang="fr-BE" sz="2800" dirty="0" smtClean="0"/>
              <a:t>Rack piano</a:t>
            </a:r>
          </a:p>
        </p:txBody>
      </p:sp>
      <p:sp>
        <p:nvSpPr>
          <p:cNvPr id="4" name="Espace réservé du contenu 2"/>
          <p:cNvSpPr txBox="1">
            <a:spLocks/>
          </p:cNvSpPr>
          <p:nvPr/>
        </p:nvSpPr>
        <p:spPr>
          <a:xfrm>
            <a:off x="0" y="6453336"/>
            <a:ext cx="9144000" cy="4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800" dirty="0"/>
              <a:t> </a:t>
            </a:r>
            <a:r>
              <a:rPr lang="fr-BE" sz="1800" dirty="0" smtClean="0"/>
              <a:t>             par </a:t>
            </a:r>
            <a:r>
              <a:rPr lang="fr-BE" sz="1800" dirty="0" err="1" smtClean="0"/>
              <a:t>Addi</a:t>
            </a:r>
            <a:r>
              <a:rPr lang="fr-BE" sz="1800" dirty="0" smtClean="0"/>
              <a:t>, </a:t>
            </a:r>
            <a:r>
              <a:rPr lang="fr-BE" sz="1800" dirty="0" smtClean="0">
                <a:hlinkClick r:id="rId3"/>
              </a:rPr>
              <a:t>site web</a:t>
            </a:r>
            <a:endParaRPr lang="fr-BE" sz="1800" dirty="0"/>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193" y="2981576"/>
            <a:ext cx="4990044" cy="3318379"/>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228" y="1749150"/>
            <a:ext cx="4453248" cy="2783280"/>
          </a:xfrm>
          <a:prstGeom prst="rect">
            <a:avLst/>
          </a:prstGeom>
        </p:spPr>
      </p:pic>
    </p:spTree>
    <p:extLst>
      <p:ext uri="{BB962C8B-B14F-4D97-AF65-F5344CB8AC3E}">
        <p14:creationId xmlns:p14="http://schemas.microsoft.com/office/powerpoint/2010/main" val="232617122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l="16667"/>
          <a:stretch/>
        </p:blipFill>
        <p:spPr>
          <a:xfrm>
            <a:off x="0" y="0"/>
            <a:ext cx="9144000" cy="6858000"/>
          </a:xfrm>
          <a:prstGeom prst="rect">
            <a:avLst/>
          </a:prstGeom>
        </p:spPr>
      </p:pic>
      <p:sp>
        <p:nvSpPr>
          <p:cNvPr id="2" name="Titre 1"/>
          <p:cNvSpPr>
            <a:spLocks noGrp="1"/>
          </p:cNvSpPr>
          <p:nvPr>
            <p:ph type="title"/>
          </p:nvPr>
        </p:nvSpPr>
        <p:spPr>
          <a:xfrm>
            <a:off x="457200" y="260648"/>
            <a:ext cx="8229600" cy="792088"/>
          </a:xfrm>
        </p:spPr>
        <p:txBody>
          <a:bodyPr/>
          <a:lstStyle/>
          <a:p>
            <a:r>
              <a:rPr lang="fr-BE" dirty="0" smtClean="0"/>
              <a:t>Vélos</a:t>
            </a:r>
            <a:endParaRPr lang="fr-BE" dirty="0"/>
          </a:p>
        </p:txBody>
      </p:sp>
      <p:sp>
        <p:nvSpPr>
          <p:cNvPr id="3" name="Espace réservé du contenu 2"/>
          <p:cNvSpPr>
            <a:spLocks noGrp="1"/>
          </p:cNvSpPr>
          <p:nvPr>
            <p:ph idx="1"/>
          </p:nvPr>
        </p:nvSpPr>
        <p:spPr>
          <a:xfrm>
            <a:off x="457200" y="1196752"/>
            <a:ext cx="8229600" cy="4248471"/>
          </a:xfrm>
        </p:spPr>
        <p:txBody>
          <a:bodyPr>
            <a:normAutofit/>
          </a:bodyPr>
          <a:lstStyle/>
          <a:p>
            <a:pPr lvl="0"/>
            <a:r>
              <a:rPr lang="fr-BE" sz="2800" dirty="0" smtClean="0"/>
              <a:t>Peigne pour vélos</a:t>
            </a:r>
            <a:endParaRPr lang="fr-BE" sz="2800" dirty="0"/>
          </a:p>
          <a:p>
            <a:endParaRPr lang="fr-BE" sz="2800" dirty="0" smtClean="0"/>
          </a:p>
          <a:p>
            <a:endParaRPr lang="fr-BE" sz="2800" dirty="0" smtClean="0"/>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765" y="1781861"/>
            <a:ext cx="6039625" cy="4509586"/>
          </a:xfrm>
          <a:prstGeom prst="rect">
            <a:avLst/>
          </a:prstGeom>
        </p:spPr>
      </p:pic>
    </p:spTree>
    <p:extLst>
      <p:ext uri="{BB962C8B-B14F-4D97-AF65-F5344CB8AC3E}">
        <p14:creationId xmlns:p14="http://schemas.microsoft.com/office/powerpoint/2010/main" val="48892384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511</TotalTime>
  <Words>1178</Words>
  <Application>Microsoft Macintosh PowerPoint</Application>
  <PresentationFormat>Présentation à l'écran (4:3)</PresentationFormat>
  <Paragraphs>297</Paragraphs>
  <Slides>91</Slides>
  <Notes>1</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91</vt:i4>
      </vt:variant>
    </vt:vector>
  </HeadingPairs>
  <TitlesOfParts>
    <vt:vector size="94" baseType="lpstr">
      <vt:lpstr>Arial</vt:lpstr>
      <vt:lpstr>Calibri</vt:lpstr>
      <vt:lpstr>Thème Office</vt:lpstr>
      <vt:lpstr>Pistes d’actions sur l’espace public</vt:lpstr>
      <vt:lpstr>Pistes d’actions sur l’espace public</vt:lpstr>
      <vt:lpstr>Chaises et bancs urbains</vt:lpstr>
      <vt:lpstr>Chaises et bancs urbains</vt:lpstr>
      <vt:lpstr>Chaises et bancs urbains</vt:lpstr>
      <vt:lpstr>Chaises et bancs urbains</vt:lpstr>
      <vt:lpstr>Chaises et bancs urbains</vt:lpstr>
      <vt:lpstr>Chaises et bancs urbains</vt:lpstr>
      <vt:lpstr>Chaises et bancs urbains</vt:lpstr>
      <vt:lpstr>Chaises et bancs urbains</vt:lpstr>
      <vt:lpstr>Chaises et bancs urbains</vt:lpstr>
      <vt:lpstr>Chaises et bancs urbains</vt:lpstr>
      <vt:lpstr>Chaises et bancs urbains</vt:lpstr>
      <vt:lpstr>Chaises et bancs urbains</vt:lpstr>
      <vt:lpstr>Chaises et bancs urbains</vt:lpstr>
      <vt:lpstr>Chaises et bancs urbains</vt:lpstr>
      <vt:lpstr>Chaises et bancs urbains</vt:lpstr>
      <vt:lpstr>Chaises et bancs urbains</vt:lpstr>
      <vt:lpstr>Chaises et bancs urbains</vt:lpstr>
      <vt:lpstr>Chaises et bancs urbains</vt:lpstr>
      <vt:lpstr>Chaises et bancs urbains</vt:lpstr>
      <vt:lpstr>Chaises et bancs urbains</vt:lpstr>
      <vt:lpstr>Mobilier urbain</vt:lpstr>
      <vt:lpstr>Mobilier urbain</vt:lpstr>
      <vt:lpstr>Mobilier urbain</vt:lpstr>
      <vt:lpstr>Mobilier urbain</vt:lpstr>
      <vt:lpstr>Mobilier urbain</vt:lpstr>
      <vt:lpstr>Mobilier urbain</vt:lpstr>
      <vt:lpstr>Mobilier urbain</vt:lpstr>
      <vt:lpstr>Mobilier urbain</vt:lpstr>
      <vt:lpstr>Mobilier urbain</vt:lpstr>
      <vt:lpstr>Mobilier urbain</vt:lpstr>
      <vt:lpstr>Mobilier urbain</vt:lpstr>
      <vt:lpstr>Mobilier urbain</vt:lpstr>
      <vt:lpstr>Mobilier urbain</vt:lpstr>
      <vt:lpstr>Jeux urbains</vt:lpstr>
      <vt:lpstr>Jeux urbains</vt:lpstr>
      <vt:lpstr>Jeux urbains</vt:lpstr>
      <vt:lpstr>Jeux urbains</vt:lpstr>
      <vt:lpstr>Jeux urbains</vt:lpstr>
      <vt:lpstr>Jeux urbains</vt:lpstr>
      <vt:lpstr>Jeux urbains</vt:lpstr>
      <vt:lpstr>Jeux urbains</vt:lpstr>
      <vt:lpstr>Jeux urbains</vt:lpstr>
      <vt:lpstr>Jeux urbains</vt:lpstr>
      <vt:lpstr>Jeux urbains</vt:lpstr>
      <vt:lpstr>Jeux urbains</vt:lpstr>
      <vt:lpstr>Jeux urbains</vt:lpstr>
      <vt:lpstr>Signalisation routière</vt:lpstr>
      <vt:lpstr>Signalisation routière</vt:lpstr>
      <vt:lpstr>Signalisation routière</vt:lpstr>
      <vt:lpstr>Signalisation routière</vt:lpstr>
      <vt:lpstr>Signalisation routière</vt:lpstr>
      <vt:lpstr>Signalisation routière</vt:lpstr>
      <vt:lpstr>Signalisation routière</vt:lpstr>
      <vt:lpstr>Signalisation routière</vt:lpstr>
      <vt:lpstr>Signalisation routière</vt:lpstr>
      <vt:lpstr>Signalisation routière</vt:lpstr>
      <vt:lpstr>Signalisation routière</vt:lpstr>
      <vt:lpstr>Réinvestir les parkings</vt:lpstr>
      <vt:lpstr>Réinvestir les parkings</vt:lpstr>
      <vt:lpstr>Réinvestir les parkings</vt:lpstr>
      <vt:lpstr>Réinvestir les parkings</vt:lpstr>
      <vt:lpstr>Réinvestir les parkings</vt:lpstr>
      <vt:lpstr>Réinvestir les parkings</vt:lpstr>
      <vt:lpstr>Réinvestir les parkings</vt:lpstr>
      <vt:lpstr>Parcs</vt:lpstr>
      <vt:lpstr>Parcs</vt:lpstr>
      <vt:lpstr>Parcs</vt:lpstr>
      <vt:lpstr>Parcs</vt:lpstr>
      <vt:lpstr>Appropriation de la rue</vt:lpstr>
      <vt:lpstr>Appropriation de la rue</vt:lpstr>
      <vt:lpstr>Appropriation de la rue</vt:lpstr>
      <vt:lpstr>Appropriation de la rue</vt:lpstr>
      <vt:lpstr>Place urbaine</vt:lpstr>
      <vt:lpstr>Place urbaine</vt:lpstr>
      <vt:lpstr>Place urbaine</vt:lpstr>
      <vt:lpstr>Place urbaine</vt:lpstr>
      <vt:lpstr>Place urbaine</vt:lpstr>
      <vt:lpstr>Place urbaine</vt:lpstr>
      <vt:lpstr>Décoration urbaine</vt:lpstr>
      <vt:lpstr>Décoration urbaine</vt:lpstr>
      <vt:lpstr>Décoration urbaine</vt:lpstr>
      <vt:lpstr>Décoration urbaine</vt:lpstr>
      <vt:lpstr>Décoration urbaine</vt:lpstr>
      <vt:lpstr>Décoration urbaine</vt:lpstr>
      <vt:lpstr>Décoration urbaine</vt:lpstr>
      <vt:lpstr>Vélos</vt:lpstr>
      <vt:lpstr>Vélos</vt:lpstr>
      <vt:lpstr>Vélos</vt:lpstr>
      <vt:lpstr>Vélos</vt:lpstr>
    </vt:vector>
  </TitlesOfParts>
  <Company>Microsoft</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Max</dc:creator>
  <cp:lastModifiedBy>Caroline-21Solutions</cp:lastModifiedBy>
  <cp:revision>81</cp:revision>
  <dcterms:created xsi:type="dcterms:W3CDTF">2014-09-09T14:28:57Z</dcterms:created>
  <dcterms:modified xsi:type="dcterms:W3CDTF">2017-04-10T09:33:52Z</dcterms:modified>
</cp:coreProperties>
</file>