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modernComment_155_5288AC83.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9" r:id="rId2"/>
    <p:sldId id="290" r:id="rId3"/>
    <p:sldId id="308" r:id="rId4"/>
    <p:sldId id="326" r:id="rId5"/>
    <p:sldId id="350" r:id="rId6"/>
    <p:sldId id="339" r:id="rId7"/>
    <p:sldId id="331" r:id="rId8"/>
    <p:sldId id="332" r:id="rId9"/>
    <p:sldId id="333" r:id="rId10"/>
    <p:sldId id="351" r:id="rId11"/>
    <p:sldId id="353" r:id="rId12"/>
    <p:sldId id="352" r:id="rId13"/>
    <p:sldId id="337" r:id="rId14"/>
    <p:sldId id="354" r:id="rId15"/>
    <p:sldId id="355" r:id="rId16"/>
    <p:sldId id="340" r:id="rId17"/>
    <p:sldId id="342" r:id="rId18"/>
    <p:sldId id="356" r:id="rId19"/>
    <p:sldId id="344" r:id="rId20"/>
    <p:sldId id="357" r:id="rId21"/>
    <p:sldId id="358" r:id="rId22"/>
    <p:sldId id="343" r:id="rId23"/>
    <p:sldId id="349" r:id="rId24"/>
    <p:sldId id="338" r:id="rId25"/>
    <p:sldId id="335" r:id="rId26"/>
    <p:sldId id="330" r:id="rId27"/>
    <p:sldId id="359" r:id="rId28"/>
    <p:sldId id="341" r:id="rId29"/>
    <p:sldId id="360" r:id="rId30"/>
    <p:sldId id="280" r:id="rId3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70075A-51D9-4188-CECC-4B5E302B5CB8}" name="Carol Clara" initials="CC" userId="S::carol@21solutions.eu::cc651c88-af07-41c0-a9e7-8e19990e2867" providerId="AD"/>
  <p188:author id="{F8A4CA71-5135-B639-C2D4-2C0D56E0BB03}" name="Lucia Aboutaoufik" initials="LA" userId="S::lucia@21solutions.eu::e25d3111-b327-4872-a098-54c30d4be8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21 Solutions 21 Solutions" initials="2S2S" lastIdx="2" clrIdx="0"/>
  <p:cmAuthor id="2" name="21 Solutions 21 Solutions" initials="2S2S [2]" lastIdx="1" clrIdx="1"/>
  <p:cmAuthor id="3" name="21 Solutions 21 Solutions" initials="2S2S [3]" lastIdx="1" clrIdx="2"/>
  <p:cmAuthor id="4" name="21 Solutions 21 Solutions" initials="2S2S [4]" lastIdx="1" clrIdx="3"/>
  <p:cmAuthor id="5" name="Lucia Aboutaoufik" initials="LA" lastIdx="5"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73958"/>
    <a:srgbClr val="218351"/>
    <a:srgbClr val="70AD47"/>
    <a:srgbClr val="FFFFFF"/>
    <a:srgbClr val="FF5338"/>
    <a:srgbClr val="D8EEC0"/>
    <a:srgbClr val="EAB8E6"/>
    <a:srgbClr val="ECD9F7"/>
    <a:srgbClr val="ABE9FF"/>
    <a:srgbClr val="3A9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84331"/>
  </p:normalViewPr>
  <p:slideViewPr>
    <p:cSldViewPr snapToGrid="0">
      <p:cViewPr varScale="1">
        <p:scale>
          <a:sx n="94" d="100"/>
          <a:sy n="94" d="100"/>
        </p:scale>
        <p:origin x="35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55_5288AC83.xml><?xml version="1.0" encoding="utf-8"?>
<p188:cmLst xmlns:a="http://schemas.openxmlformats.org/drawingml/2006/main" xmlns:r="http://schemas.openxmlformats.org/officeDocument/2006/relationships" xmlns:p188="http://schemas.microsoft.com/office/powerpoint/2018/8/main">
  <p188:cm id="{0FAED858-7200-4A85-B265-3B81D79F64D9}" authorId="{F8A4CA71-5135-B639-C2D4-2C0D56E0BB03}" created="2022-05-05T11:53:12.690">
    <pc:sldMkLst xmlns:pc="http://schemas.microsoft.com/office/powerpoint/2013/main/command">
      <pc:docMk/>
      <pc:sldMk cId="1384688771" sldId="341"/>
    </pc:sldMkLst>
    <p188:replyLst>
      <p188:reply id="{972F144D-B97B-484E-AAE8-1E2B6753B18F}" authorId="{8A70075A-51D9-4188-CECC-4B5E302B5CB8}" created="2022-05-11T10:16:47.871">
        <p188:txBody>
          <a:bodyPr/>
          <a:lstStyle/>
          <a:p>
            <a:r>
              <a:rPr lang="fr-FR"/>
              <a:t>En effet j’indiquerais : Formulaire du budget détaillé (format excel) à télécharger ici (puis le lien) </a:t>
            </a:r>
          </a:p>
        </p188:txBody>
      </p188:reply>
    </p188:replyLst>
    <p188:txBody>
      <a:bodyPr/>
      <a:lstStyle/>
      <a:p>
        <a:r>
          <a:rPr lang="fr-BE"/>
          <a:t>Faut il mettre le lien ou signaler qu'il faut télécharger le formulaire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A52972-3674-8E49-8273-F681D005BFA3}" type="datetimeFigureOut">
              <a:rPr lang="fr-FR" smtClean="0"/>
              <a:t>24/05/2022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9C3806E-42F7-134B-843C-4300B152B8FD}" type="slidenum">
              <a:rPr lang="fr-FR" smtClean="0"/>
              <a:t>‹N°›</a:t>
            </a:fld>
            <a:endParaRPr lang="fr-FR"/>
          </a:p>
        </p:txBody>
      </p:sp>
    </p:spTree>
    <p:extLst>
      <p:ext uri="{BB962C8B-B14F-4D97-AF65-F5344CB8AC3E}">
        <p14:creationId xmlns:p14="http://schemas.microsoft.com/office/powerpoint/2010/main" val="52107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13011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36799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837847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14</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14</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343818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930982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746792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18</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18</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352598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19</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19</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577870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20</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20</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8124912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154654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30553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5406476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448386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26</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26</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255131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6214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4</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4</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399363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81391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09571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8</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8</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4109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9</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9</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97993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10</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fr-FR" altLang="fr-FR" dirty="0"/>
              <a:t>C’est très design, et</a:t>
            </a:r>
            <a:r>
              <a:rPr lang="fr-FR" altLang="fr-FR" baseline="0" dirty="0"/>
              <a:t> c’est bien. Toutefois, est-ce que vous ne pensez pas difficile d’avoir à la fois la photo et le nom+ prénom?</a:t>
            </a:r>
          </a:p>
          <a:p>
            <a:r>
              <a:rPr lang="fr-FR" altLang="fr-FR" baseline="0" dirty="0"/>
              <a:t>Quid des données de contact?</a:t>
            </a:r>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10</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194717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11</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11</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77619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61283A-3AF0-4949-9354-3062BE88F7C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CA879BBD-0919-41E4-8E9C-97C327B23F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A253F417-4094-4FFC-8223-D691672A86CC}"/>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421B0C99-9DEC-4406-8729-78596E77184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11C7BC5-6C6C-42C7-8143-57D2E35D72D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11300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2461B4-5823-40A6-81FD-6D7F9E73EAEE}"/>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F067BC33-EDDB-4533-AB77-CA05696F2D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FE905737-A38D-46F8-B17A-3EFAB8D3B397}"/>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02BF127D-7E64-4047-88B8-C1C4DADB0F2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37E5466-B855-4889-9300-3A97B5D1E658}"/>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74331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99519BD-CE39-4204-801F-70C6E6CA0CFD}"/>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63173F1E-7042-4B09-90BE-70FAF5E0B6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9FA192AA-4D94-4550-B276-8ACC1070F2E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2627B7F3-8F78-43A5-8576-1B17713CB79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9087FAA-F08B-4BDD-9749-EC6A8148CA85}"/>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70261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08B7B2-A93F-4B0B-AEC9-1D3BFEDADE8C}"/>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17DB7180-CCF2-4D1D-97C1-83189D23ECD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0FDC565B-5687-42D0-BF38-D7E7AA1A3AB7}"/>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E2596284-DAA3-4C8C-A1A3-90181B21C56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BCDF743-11A0-4D50-8AF4-FCB5631CA49F}"/>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3935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D1A19B-C1D2-4F59-8966-7D11B04199A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8BC0C30E-4AF3-4AE6-8621-9D82094484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36B382-331D-4EEA-B5D8-A0438DA006EB}"/>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84C9C021-448F-4C08-BFAC-E3EC3468EDC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CDCB19D-E56C-454F-BB2E-3D50A27C3F33}"/>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550354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934DC1-E492-4D7E-9E02-BBEDDBAD57D9}"/>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6ADB5D2-8002-4504-8DD4-ECA19A820B0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9D107963-AD58-4D62-B55D-4EBA7CBB7BB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C6571C03-1226-4643-8AA8-C408FF6ECE75}"/>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65A104F9-890A-4C25-BA9A-C5CB64564376}"/>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B549D8C7-A457-43A7-9A07-DE39B41470D6}"/>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2307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4DD24B-3BE2-4476-8E7B-C64C0272007A}"/>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CA7F0256-2CA1-4298-B5A7-377BA41703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9DACE6C-B0B6-4B29-83E1-6BBFBA69A5D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BFC62217-2153-4D11-8A3D-9CBF23694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6FADFCE-84FD-4344-808C-2EE9116BEFD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F168038-41EE-4FA6-9C64-5887856253D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8" name="Espace réservé du pied de page 7">
            <a:extLst>
              <a:ext uri="{FF2B5EF4-FFF2-40B4-BE49-F238E27FC236}">
                <a16:creationId xmlns:a16="http://schemas.microsoft.com/office/drawing/2014/main" id="{79DBA660-8FB7-4BD9-B402-6B2AA9DB5C6A}"/>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29950A24-F3BF-4CAE-99B4-F1AEBFF4975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32602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F541D-C515-45BC-9542-D979EE036398}"/>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E855F0B8-385C-4998-BAFB-001C3C21FF42}"/>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4" name="Espace réservé du pied de page 3">
            <a:extLst>
              <a:ext uri="{FF2B5EF4-FFF2-40B4-BE49-F238E27FC236}">
                <a16:creationId xmlns:a16="http://schemas.microsoft.com/office/drawing/2014/main" id="{2CAE83CB-86F4-455A-8F09-55265F7F3A7D}"/>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E88D3077-14FA-4AF0-95F4-A8ADE6E31835}"/>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61954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1EE5C8C-E63D-4907-BAAA-663F4646153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3" name="Espace réservé du pied de page 2">
            <a:extLst>
              <a:ext uri="{FF2B5EF4-FFF2-40B4-BE49-F238E27FC236}">
                <a16:creationId xmlns:a16="http://schemas.microsoft.com/office/drawing/2014/main" id="{8342ACF0-7BA9-4DF8-BB77-88ACF13D8C92}"/>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6BE76649-99ED-4E4C-A554-6142D092FB9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07684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E519D6-F429-4C1A-B925-A31BEAA9B8D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557E462F-A449-4CA3-BC72-D32893CCBA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5666ABC7-54AD-41C9-B085-01649C069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989C41B-522D-4463-866A-97DE27222BF9}"/>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E1E6EDE7-FCD7-4378-AC84-384D6083E961}"/>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2F50427-9A8B-4B94-A4D3-B8AB7007CB6D}"/>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60082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0ED60-7870-41A8-80C8-A31F3C48A9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0BE40A76-975F-446C-994B-FE0F156A63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49917D08-1D3E-41D9-8C8D-D79C951934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8AA192-3BF4-4FB4-804D-5B9FC4BE8244}"/>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2E611BA5-C460-4F90-9D13-73CF8E3FD0DD}"/>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0182E2FE-CB63-4FC6-85AD-D2384D6BACEA}"/>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340824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25465C1-7007-449E-A41C-BAB66694A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EEDB46B-C0D1-449C-9ECB-F1C1ACB65B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7F2DD56-DBEB-450F-BD94-9D0667138D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2559DD82-C6E9-43BE-B34A-5213259FC0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2A05BDB3-4764-40B6-8EF6-37E59474C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E14539-9A77-46F4-9913-39799610EB39}" type="slidenum">
              <a:rPr lang="fr-BE" smtClean="0"/>
              <a:t>‹N°›</a:t>
            </a:fld>
            <a:endParaRPr lang="fr-BE"/>
          </a:p>
        </p:txBody>
      </p:sp>
    </p:spTree>
    <p:extLst>
      <p:ext uri="{BB962C8B-B14F-4D97-AF65-F5344CB8AC3E}">
        <p14:creationId xmlns:p14="http://schemas.microsoft.com/office/powerpoint/2010/main" val="2125806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inspironslequartier.brussels/budget-participati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55_5288AC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hyperlink" Target="https://inspironslequartier.brussels/wp-content/uploads/2022/05/2022_Reglement-du-budget-participatif-_QDC_FR_def.pdf" TargetMode="External"/><Relationship Id="rId2" Type="http://schemas.openxmlformats.org/officeDocument/2006/relationships/hyperlink" Target="https://inspironslequartier.brussels/wp-content/uploads/2022/05/QDC_AnnexeBudget_2022_DEF.xlsx" TargetMode="External"/><Relationship Id="rId1" Type="http://schemas.openxmlformats.org/officeDocument/2006/relationships/slideLayout" Target="../slideLayouts/slideLayout1.xml"/><Relationship Id="rId4" Type="http://schemas.openxmlformats.org/officeDocument/2006/relationships/hyperlink" Target="https://vooruitmetdewijk.brussels/wp-content/uploads/2021/04/2021_Reglement-du-budget-participatif-_QDC_FR_def.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mailto:info@quartiersdurables.b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inspironslequartier.brussels/wp-content/uploads/2022/05/2022_Criteres-de-recevabilite-et-de-selection-_FR_DEF.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inspironslequartier.brussels/wp-content/uploads/2022/05/2019_outils-pedagogiques-presentations_QDC-DEF.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vimeo.com/user108550109"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3694950"/>
            <a:ext cx="6465287" cy="1516014"/>
          </a:xfrm>
          <a:effectLst>
            <a:softEdge rad="31750"/>
          </a:effectLst>
        </p:spPr>
        <p:txBody>
          <a:bodyPr>
            <a:normAutofit/>
          </a:bodyPr>
          <a:lstStyle/>
          <a:p>
            <a:r>
              <a:rPr lang="fr-BE" altLang="fr-FR" sz="4000" b="1" dirty="0">
                <a:solidFill>
                  <a:srgbClr val="218351"/>
                </a:solidFill>
                <a:latin typeface="Montserrat" pitchFamily="2" charset="77"/>
                <a:ea typeface="+mn-ea"/>
                <a:cs typeface="+mn-cs"/>
              </a:rPr>
              <a:t>Formulaire de demande de subside</a:t>
            </a:r>
            <a:endParaRPr lang="fr-FR" sz="4000" b="1" dirty="0">
              <a:solidFill>
                <a:srgbClr val="218351"/>
              </a:solidFill>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37574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a:spLocks noGrp="1" noRot="1" noMove="1" noResize="1" noEditPoints="1" noAdjustHandles="1" noChangeArrowheads="1" noChangeShapeType="1"/>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5863158" y="229046"/>
            <a:ext cx="6096000" cy="574260"/>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err="1">
                <a:solidFill>
                  <a:srgbClr val="D73958"/>
                </a:solidFill>
                <a:latin typeface="Montserrat" pitchFamily="2" charset="77"/>
              </a:rPr>
              <a:t>Partie</a:t>
            </a:r>
            <a:r>
              <a:rPr lang="nl-BE" sz="1800" b="1" dirty="0">
                <a:solidFill>
                  <a:srgbClr val="D73958"/>
                </a:solidFill>
                <a:latin typeface="Montserrat" pitchFamily="2" charset="77"/>
              </a:rPr>
              <a:t> 1.2 </a:t>
            </a:r>
            <a:r>
              <a:rPr lang="fr-FR" sz="1800" b="1" dirty="0">
                <a:solidFill>
                  <a:srgbClr val="D73958"/>
                </a:solidFill>
                <a:latin typeface="Montserrat" pitchFamily="2" charset="77"/>
              </a:rPr>
              <a:t>Présentation</a:t>
            </a:r>
            <a:r>
              <a:rPr lang="nl-BE" sz="1800" b="1" dirty="0">
                <a:solidFill>
                  <a:srgbClr val="D73958"/>
                </a:solidFill>
                <a:latin typeface="Montserrat" pitchFamily="2" charset="77"/>
              </a:rPr>
              <a:t> de la dynamique de groupe</a:t>
            </a:r>
            <a:endParaRPr lang="fr-BE" sz="1800"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a:spLocks noGrp="1" noRot="1" noMove="1" noResize="1" noEditPoints="1" noAdjustHandles="1" noChangeArrowheads="1" noChangeShapeType="1"/>
          </p:cNvSpPr>
          <p:nvPr/>
        </p:nvSpPr>
        <p:spPr>
          <a:xfrm>
            <a:off x="180965" y="1273630"/>
            <a:ext cx="3759845" cy="5481614"/>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Rectangle 12">
            <a:extLst>
              <a:ext uri="{FF2B5EF4-FFF2-40B4-BE49-F238E27FC236}">
                <a16:creationId xmlns:a16="http://schemas.microsoft.com/office/drawing/2014/main" id="{FB62996C-17CE-423D-ACAB-5087E6434FA9}"/>
              </a:ext>
            </a:extLst>
          </p:cNvPr>
          <p:cNvSpPr>
            <a:spLocks noGrp="1" noRot="1" noMove="1" noResize="1" noEditPoints="1" noAdjustHandles="1" noChangeArrowheads="1" noChangeShapeType="1"/>
          </p:cNvSpPr>
          <p:nvPr/>
        </p:nvSpPr>
        <p:spPr>
          <a:xfrm>
            <a:off x="4122179" y="1263270"/>
            <a:ext cx="4005839" cy="5467376"/>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ZoneTexte 14">
            <a:extLst>
              <a:ext uri="{FF2B5EF4-FFF2-40B4-BE49-F238E27FC236}">
                <a16:creationId xmlns:a16="http://schemas.microsoft.com/office/drawing/2014/main" id="{8141E546-F621-46CE-BC58-E557917E8A6A}"/>
              </a:ext>
            </a:extLst>
          </p:cNvPr>
          <p:cNvSpPr txBox="1">
            <a:spLocks noGrp="1" noRot="1" noMove="1" noResize="1" noEditPoints="1" noAdjustHandles="1" noChangeArrowheads="1" noChangeShapeType="1"/>
          </p:cNvSpPr>
          <p:nvPr/>
        </p:nvSpPr>
        <p:spPr>
          <a:xfrm>
            <a:off x="4394187" y="1385444"/>
            <a:ext cx="2937942" cy="564129"/>
          </a:xfrm>
          <a:prstGeom prst="rect">
            <a:avLst/>
          </a:prstGeom>
          <a:noFill/>
        </p:spPr>
        <p:txBody>
          <a:bodyPr wrap="square">
            <a:spAutoFit/>
          </a:bodyPr>
          <a:lstStyle/>
          <a:p>
            <a:pPr>
              <a:lnSpc>
                <a:spcPct val="115000"/>
              </a:lnSpc>
              <a:spcAft>
                <a:spcPts val="1000"/>
              </a:spcAft>
            </a:pP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Qu’est-ce qui vous motive ?</a:t>
            </a:r>
            <a:b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b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Quel est votre rêve ?</a:t>
            </a:r>
            <a:endParaRPr lang="fr-BE" sz="14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24" name="ZoneTexte 23">
            <a:extLst>
              <a:ext uri="{FF2B5EF4-FFF2-40B4-BE49-F238E27FC236}">
                <a16:creationId xmlns:a16="http://schemas.microsoft.com/office/drawing/2014/main" id="{62950F1D-EBBC-4932-A1EB-1C311F89CB06}"/>
              </a:ext>
            </a:extLst>
          </p:cNvPr>
          <p:cNvSpPr txBox="1">
            <a:spLocks noGrp="1" noRot="1" noMove="1" noResize="1" noEditPoints="1" noAdjustHandles="1" noChangeArrowheads="1" noChangeShapeType="1"/>
          </p:cNvSpPr>
          <p:nvPr/>
        </p:nvSpPr>
        <p:spPr>
          <a:xfrm>
            <a:off x="333133" y="747636"/>
            <a:ext cx="363835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Les membres</a:t>
            </a:r>
          </a:p>
        </p:txBody>
      </p:sp>
      <p:sp>
        <p:nvSpPr>
          <p:cNvPr id="28" name="ZoneTexte 27">
            <a:extLst>
              <a:ext uri="{FF2B5EF4-FFF2-40B4-BE49-F238E27FC236}">
                <a16:creationId xmlns:a16="http://schemas.microsoft.com/office/drawing/2014/main" id="{2207ADF3-25CC-443C-85D5-984B38556B57}"/>
              </a:ext>
            </a:extLst>
          </p:cNvPr>
          <p:cNvSpPr txBox="1">
            <a:spLocks noGrp="1" noRot="1" noMove="1" noResize="1" noEditPoints="1" noAdjustHandles="1" noChangeArrowheads="1" noChangeShapeType="1"/>
          </p:cNvSpPr>
          <p:nvPr/>
        </p:nvSpPr>
        <p:spPr>
          <a:xfrm>
            <a:off x="4467759" y="808461"/>
            <a:ext cx="3307592"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La motivation</a:t>
            </a:r>
          </a:p>
        </p:txBody>
      </p:sp>
      <p:sp>
        <p:nvSpPr>
          <p:cNvPr id="37" name="ZoneTexte 36">
            <a:extLst>
              <a:ext uri="{FF2B5EF4-FFF2-40B4-BE49-F238E27FC236}">
                <a16:creationId xmlns:a16="http://schemas.microsoft.com/office/drawing/2014/main" id="{3FDEA0F4-B41E-4BFE-99EA-DB781FB8184E}"/>
              </a:ext>
            </a:extLst>
          </p:cNvPr>
          <p:cNvSpPr txBox="1"/>
          <p:nvPr/>
        </p:nvSpPr>
        <p:spPr>
          <a:xfrm>
            <a:off x="8371204" y="1444948"/>
            <a:ext cx="3521657" cy="564129"/>
          </a:xfrm>
          <a:prstGeom prst="rect">
            <a:avLst/>
          </a:prstGeom>
          <a:noFill/>
        </p:spPr>
        <p:txBody>
          <a:bodyPr wrap="square">
            <a:spAutoFit/>
          </a:bodyPr>
          <a:lstStyle/>
          <a:p>
            <a:pPr>
              <a:lnSpc>
                <a:spcPct val="115000"/>
              </a:lnSpc>
              <a:spcAft>
                <a:spcPts val="1000"/>
              </a:spcAft>
            </a:pP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Comment allez-vous à la rencontre de vos voisins et ouvrez-vous votre groupe ? </a:t>
            </a:r>
            <a:endParaRPr lang="fr-BE" sz="14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a:extLst>
              <a:ext uri="{FF2B5EF4-FFF2-40B4-BE49-F238E27FC236}">
                <a16:creationId xmlns:a16="http://schemas.microsoft.com/office/drawing/2014/main" id="{865DB431-E259-47E1-894C-FAA7C84762FE}"/>
              </a:ext>
            </a:extLst>
          </p:cNvPr>
          <p:cNvSpPr>
            <a:spLocks noGrp="1" noRot="1" noMove="1" noResize="1" noEditPoints="1" noAdjustHandles="1" noChangeArrowheads="1" noChangeShapeType="1"/>
          </p:cNvSpPr>
          <p:nvPr/>
        </p:nvSpPr>
        <p:spPr>
          <a:xfrm>
            <a:off x="8344896" y="1287338"/>
            <a:ext cx="3641672" cy="5443308"/>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9" name="ZoneTexte 38">
            <a:extLst>
              <a:ext uri="{FF2B5EF4-FFF2-40B4-BE49-F238E27FC236}">
                <a16:creationId xmlns:a16="http://schemas.microsoft.com/office/drawing/2014/main" id="{3BBC5574-3AFB-40CD-B436-08B20DBF17AD}"/>
              </a:ext>
            </a:extLst>
          </p:cNvPr>
          <p:cNvSpPr txBox="1">
            <a:spLocks noGrp="1" noRot="1" noMove="1" noResize="1" noEditPoints="1" noAdjustHandles="1" noChangeArrowheads="1" noChangeShapeType="1"/>
          </p:cNvSpPr>
          <p:nvPr/>
        </p:nvSpPr>
        <p:spPr>
          <a:xfrm>
            <a:off x="8344896" y="903283"/>
            <a:ext cx="363835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La mobilisation</a:t>
            </a:r>
          </a:p>
        </p:txBody>
      </p:sp>
      <p:sp>
        <p:nvSpPr>
          <p:cNvPr id="40" name="ZoneTexte 39">
            <a:extLst>
              <a:ext uri="{FF2B5EF4-FFF2-40B4-BE49-F238E27FC236}">
                <a16:creationId xmlns:a16="http://schemas.microsoft.com/office/drawing/2014/main" id="{C6C953CE-FE0C-4F15-994F-725604929A73}"/>
              </a:ext>
            </a:extLst>
          </p:cNvPr>
          <p:cNvSpPr txBox="1">
            <a:spLocks noGrp="1" noRot="1" noMove="1" noResize="1" noEditPoints="1" noAdjustHandles="1" noChangeArrowheads="1" noChangeShapeType="1"/>
          </p:cNvSpPr>
          <p:nvPr/>
        </p:nvSpPr>
        <p:spPr>
          <a:xfrm>
            <a:off x="690050" y="1367608"/>
            <a:ext cx="3130836" cy="1307409"/>
          </a:xfrm>
          <a:prstGeom prst="rect">
            <a:avLst/>
          </a:prstGeom>
          <a:noFill/>
        </p:spPr>
        <p:txBody>
          <a:bodyPr wrap="square">
            <a:spAutoFit/>
          </a:bodyPr>
          <a:lstStyle/>
          <a:p>
            <a:pPr>
              <a:lnSpc>
                <a:spcPct val="115000"/>
              </a:lnSpc>
              <a:spcAft>
                <a:spcPts val="1000"/>
              </a:spcAft>
            </a:pPr>
            <a:r>
              <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rPr>
              <a:t>Comment fonctionne votre Quartier Durable Citoyen ? Comment vous organisez-vous (Fréquence des réunions, prise de décision, sous-groupes éventuels …) ? </a:t>
            </a:r>
          </a:p>
        </p:txBody>
      </p:sp>
      <p:sp>
        <p:nvSpPr>
          <p:cNvPr id="41" name="ZoneTexte 40">
            <a:extLst>
              <a:ext uri="{FF2B5EF4-FFF2-40B4-BE49-F238E27FC236}">
                <a16:creationId xmlns:a16="http://schemas.microsoft.com/office/drawing/2014/main" id="{F4CB7BC9-C1B9-4B2E-BCFD-6022FAA3BD22}"/>
              </a:ext>
            </a:extLst>
          </p:cNvPr>
          <p:cNvSpPr txBox="1"/>
          <p:nvPr/>
        </p:nvSpPr>
        <p:spPr>
          <a:xfrm>
            <a:off x="329743" y="2870507"/>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44" name="Ellipse 43">
            <a:extLst>
              <a:ext uri="{FF2B5EF4-FFF2-40B4-BE49-F238E27FC236}">
                <a16:creationId xmlns:a16="http://schemas.microsoft.com/office/drawing/2014/main" id="{D9358EE9-853B-482A-A7A4-2475F532422A}"/>
              </a:ext>
            </a:extLst>
          </p:cNvPr>
          <p:cNvSpPr>
            <a:spLocks noGrp="1" noRot="1" noMove="1" noResize="1" noEditPoints="1" noAdjustHandles="1" noChangeArrowheads="1" noChangeShapeType="1"/>
          </p:cNvSpPr>
          <p:nvPr/>
        </p:nvSpPr>
        <p:spPr>
          <a:xfrm>
            <a:off x="-1" y="1022989"/>
            <a:ext cx="818046" cy="696953"/>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2 &amp; 3</a:t>
            </a:r>
            <a:endParaRPr lang="fr-BE" sz="1200" b="1" dirty="0"/>
          </a:p>
        </p:txBody>
      </p:sp>
      <p:sp>
        <p:nvSpPr>
          <p:cNvPr id="45" name="Ellipse 44">
            <a:extLst>
              <a:ext uri="{FF2B5EF4-FFF2-40B4-BE49-F238E27FC236}">
                <a16:creationId xmlns:a16="http://schemas.microsoft.com/office/drawing/2014/main" id="{7F2CD34B-5F45-48DD-A66C-A1DC1A3A8C96}"/>
              </a:ext>
            </a:extLst>
          </p:cNvPr>
          <p:cNvSpPr>
            <a:spLocks noGrp="1" noRot="1" noMove="1" noResize="1" noEditPoints="1" noAdjustHandles="1" noChangeArrowheads="1" noChangeShapeType="1"/>
          </p:cNvSpPr>
          <p:nvPr/>
        </p:nvSpPr>
        <p:spPr>
          <a:xfrm>
            <a:off x="11461852" y="928377"/>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1</a:t>
            </a:r>
            <a:endParaRPr lang="fr-BE" sz="1200" b="1" dirty="0"/>
          </a:p>
        </p:txBody>
      </p:sp>
      <p:sp>
        <p:nvSpPr>
          <p:cNvPr id="19" name="ZoneTexte 18">
            <a:extLst>
              <a:ext uri="{FF2B5EF4-FFF2-40B4-BE49-F238E27FC236}">
                <a16:creationId xmlns:a16="http://schemas.microsoft.com/office/drawing/2014/main" id="{8DF04F25-3082-4FFE-B340-977381F779F7}"/>
              </a:ext>
            </a:extLst>
          </p:cNvPr>
          <p:cNvSpPr txBox="1"/>
          <p:nvPr/>
        </p:nvSpPr>
        <p:spPr>
          <a:xfrm>
            <a:off x="4350290" y="2962842"/>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20" name="ZoneTexte 19">
            <a:extLst>
              <a:ext uri="{FF2B5EF4-FFF2-40B4-BE49-F238E27FC236}">
                <a16:creationId xmlns:a16="http://schemas.microsoft.com/office/drawing/2014/main" id="{0ECE1A24-BFB5-4932-9E19-057E30C8EB21}"/>
              </a:ext>
            </a:extLst>
          </p:cNvPr>
          <p:cNvSpPr txBox="1"/>
          <p:nvPr/>
        </p:nvSpPr>
        <p:spPr>
          <a:xfrm>
            <a:off x="8435477" y="2929845"/>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34169955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7441616" y="229046"/>
            <a:ext cx="4517542"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a:solidFill>
                  <a:srgbClr val="D73958"/>
                </a:solidFill>
                <a:latin typeface="Montserrat" pitchFamily="2" charset="77"/>
              </a:rPr>
              <a:t>Partie 1.3 Etat des lieux partagé</a:t>
            </a:r>
          </a:p>
        </p:txBody>
      </p:sp>
      <p:sp>
        <p:nvSpPr>
          <p:cNvPr id="20" name="ZoneTexte 19">
            <a:extLst>
              <a:ext uri="{FF2B5EF4-FFF2-40B4-BE49-F238E27FC236}">
                <a16:creationId xmlns:a16="http://schemas.microsoft.com/office/drawing/2014/main" id="{9039DAC2-C874-49EB-93B0-4856851107A4}"/>
              </a:ext>
            </a:extLst>
          </p:cNvPr>
          <p:cNvSpPr txBox="1">
            <a:spLocks noGrp="1" noRot="1" noMove="1" noResize="1" noEditPoints="1" noAdjustHandles="1" noChangeArrowheads="1" noChangeShapeType="1"/>
          </p:cNvSpPr>
          <p:nvPr/>
        </p:nvSpPr>
        <p:spPr>
          <a:xfrm>
            <a:off x="5475514" y="580947"/>
            <a:ext cx="6563287" cy="496739"/>
          </a:xfrm>
          <a:prstGeom prst="rect">
            <a:avLst/>
          </a:prstGeom>
          <a:noFill/>
        </p:spPr>
        <p:txBody>
          <a:bodyPr wrap="square">
            <a:spAutoFit/>
          </a:bodyPr>
          <a:lstStyle/>
          <a:p>
            <a:pPr algn="r">
              <a:lnSpc>
                <a:spcPct val="115000"/>
              </a:lnSpc>
              <a:spcAft>
                <a:spcPts val="1000"/>
              </a:spcAft>
            </a:pPr>
            <a:r>
              <a:rPr lang="fr-FR"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rPr>
              <a:t>Ce que vous avez mené pour vous assurer que les projets soient en lien avec les besoins du quartier. </a:t>
            </a:r>
            <a:r>
              <a:rPr lang="fr-FR" sz="1200" i="1"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rPr>
              <a:t>Vous pouvez ajouter des photos en annexe ou ajouter une slide pour illustrer les propos.</a:t>
            </a:r>
            <a:endParaRPr lang="fr-BE"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endParaRPr>
          </a:p>
        </p:txBody>
      </p:sp>
      <p:sp>
        <p:nvSpPr>
          <p:cNvPr id="29" name="Rectangle 28">
            <a:extLst>
              <a:ext uri="{FF2B5EF4-FFF2-40B4-BE49-F238E27FC236}">
                <a16:creationId xmlns:a16="http://schemas.microsoft.com/office/drawing/2014/main" id="{06CE90E4-F66C-42F2-8C6A-E46591755C95}"/>
              </a:ext>
            </a:extLst>
          </p:cNvPr>
          <p:cNvSpPr>
            <a:spLocks noGrp="1" noRot="1" noMove="1" noResize="1" noEditPoints="1" noAdjustHandles="1" noChangeArrowheads="1" noChangeShapeType="1"/>
          </p:cNvSpPr>
          <p:nvPr/>
        </p:nvSpPr>
        <p:spPr>
          <a:xfrm>
            <a:off x="146697" y="1905002"/>
            <a:ext cx="5504789"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0" name="ZoneTexte 29">
            <a:extLst>
              <a:ext uri="{FF2B5EF4-FFF2-40B4-BE49-F238E27FC236}">
                <a16:creationId xmlns:a16="http://schemas.microsoft.com/office/drawing/2014/main" id="{6EA4FBDC-FD4C-43E0-8DC7-88550E429CE8}"/>
              </a:ext>
            </a:extLst>
          </p:cNvPr>
          <p:cNvSpPr txBox="1">
            <a:spLocks noGrp="1" noRot="1" noMove="1" noResize="1" noEditPoints="1" noAdjustHandles="1" noChangeArrowheads="1" noChangeShapeType="1"/>
          </p:cNvSpPr>
          <p:nvPr/>
        </p:nvSpPr>
        <p:spPr>
          <a:xfrm>
            <a:off x="769089" y="1426043"/>
            <a:ext cx="532691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Les constats</a:t>
            </a:r>
          </a:p>
        </p:txBody>
      </p:sp>
      <p:sp>
        <p:nvSpPr>
          <p:cNvPr id="31" name="ZoneTexte 30">
            <a:extLst>
              <a:ext uri="{FF2B5EF4-FFF2-40B4-BE49-F238E27FC236}">
                <a16:creationId xmlns:a16="http://schemas.microsoft.com/office/drawing/2014/main" id="{79DDB153-7803-40AE-AD8D-4AAB40526C07}"/>
              </a:ext>
            </a:extLst>
          </p:cNvPr>
          <p:cNvSpPr txBox="1">
            <a:spLocks noGrp="1" noRot="1" noMove="1" noResize="1" noEditPoints="1" noAdjustHandles="1" noChangeArrowheads="1" noChangeShapeType="1"/>
          </p:cNvSpPr>
          <p:nvPr/>
        </p:nvSpPr>
        <p:spPr>
          <a:xfrm>
            <a:off x="507800" y="1950174"/>
            <a:ext cx="4583857" cy="573298"/>
          </a:xfrm>
          <a:prstGeom prst="rect">
            <a:avLst/>
          </a:prstGeom>
          <a:noFill/>
        </p:spPr>
        <p:txBody>
          <a:bodyPr wrap="square">
            <a:spAutoFit/>
          </a:bodyPr>
          <a:lstStyle/>
          <a:p>
            <a:pPr lvl="0">
              <a:lnSpc>
                <a:spcPct val="115000"/>
              </a:lnSpc>
              <a:spcAft>
                <a:spcPts val="1000"/>
              </a:spcAft>
            </a:pPr>
            <a:r>
              <a:rPr lang="fr-FR" sz="1400" dirty="0">
                <a:solidFill>
                  <a:srgbClr val="D73958"/>
                </a:solidFill>
                <a:effectLst/>
                <a:latin typeface="Lato" panose="020F0502020204030203" pitchFamily="34" charset="0"/>
                <a:ea typeface="Lato" panose="020F0502020204030203" pitchFamily="34" charset="0"/>
                <a:cs typeface="Lato" panose="020F0502020204030203" pitchFamily="34" charset="0"/>
              </a:rPr>
              <a:t>Quels constats avez-vous fait dans votre quartier ? </a:t>
            </a:r>
            <a:endParaRPr lang="fr-BE" sz="18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32" name="ZoneTexte 31">
            <a:extLst>
              <a:ext uri="{FF2B5EF4-FFF2-40B4-BE49-F238E27FC236}">
                <a16:creationId xmlns:a16="http://schemas.microsoft.com/office/drawing/2014/main" id="{3CE2F6AD-C8E6-4D79-9AC8-2BB5B154B8E7}"/>
              </a:ext>
            </a:extLst>
          </p:cNvPr>
          <p:cNvSpPr txBox="1"/>
          <p:nvPr/>
        </p:nvSpPr>
        <p:spPr>
          <a:xfrm>
            <a:off x="240539" y="3267291"/>
            <a:ext cx="5234975" cy="147444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33" name="Rectangle 32">
            <a:extLst>
              <a:ext uri="{FF2B5EF4-FFF2-40B4-BE49-F238E27FC236}">
                <a16:creationId xmlns:a16="http://schemas.microsoft.com/office/drawing/2014/main" id="{0B92373B-C8BB-4B7B-8E40-2DF882C8E04B}"/>
              </a:ext>
            </a:extLst>
          </p:cNvPr>
          <p:cNvSpPr>
            <a:spLocks noGrp="1" noRot="1" noMove="1" noResize="1" noEditPoints="1" noAdjustHandles="1" noChangeArrowheads="1" noChangeShapeType="1"/>
          </p:cNvSpPr>
          <p:nvPr/>
        </p:nvSpPr>
        <p:spPr>
          <a:xfrm>
            <a:off x="6191504" y="1905002"/>
            <a:ext cx="5504789"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4" name="ZoneTexte 33">
            <a:extLst>
              <a:ext uri="{FF2B5EF4-FFF2-40B4-BE49-F238E27FC236}">
                <a16:creationId xmlns:a16="http://schemas.microsoft.com/office/drawing/2014/main" id="{2C667EA1-4E64-436B-A5FB-36CA80FAEE29}"/>
              </a:ext>
            </a:extLst>
          </p:cNvPr>
          <p:cNvSpPr txBox="1">
            <a:spLocks noGrp="1" noRot="1" noMove="1" noResize="1" noEditPoints="1" noAdjustHandles="1" noChangeArrowheads="1" noChangeShapeType="1"/>
          </p:cNvSpPr>
          <p:nvPr/>
        </p:nvSpPr>
        <p:spPr>
          <a:xfrm>
            <a:off x="6566133" y="1426057"/>
            <a:ext cx="532691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Les besoins</a:t>
            </a:r>
          </a:p>
        </p:txBody>
      </p:sp>
      <p:sp>
        <p:nvSpPr>
          <p:cNvPr id="35" name="ZoneTexte 34">
            <a:extLst>
              <a:ext uri="{FF2B5EF4-FFF2-40B4-BE49-F238E27FC236}">
                <a16:creationId xmlns:a16="http://schemas.microsoft.com/office/drawing/2014/main" id="{1337FC56-F7FA-433C-8345-8EBE43447629}"/>
              </a:ext>
            </a:extLst>
          </p:cNvPr>
          <p:cNvSpPr txBox="1">
            <a:spLocks noGrp="1" noRot="1" noMove="1" noResize="1" noEditPoints="1" noAdjustHandles="1" noChangeArrowheads="1" noChangeShapeType="1"/>
          </p:cNvSpPr>
          <p:nvPr/>
        </p:nvSpPr>
        <p:spPr>
          <a:xfrm>
            <a:off x="6552606" y="1950174"/>
            <a:ext cx="4583858" cy="316369"/>
          </a:xfrm>
          <a:prstGeom prst="rect">
            <a:avLst/>
          </a:prstGeom>
          <a:noFill/>
        </p:spPr>
        <p:txBody>
          <a:bodyPr wrap="square">
            <a:spAutoFit/>
          </a:bodyPr>
          <a:lstStyle/>
          <a:p>
            <a:pPr lvl="0">
              <a:lnSpc>
                <a:spcPct val="115000"/>
              </a:lnSpc>
              <a:spcAft>
                <a:spcPts val="1000"/>
              </a:spcAft>
            </a:pPr>
            <a:r>
              <a:rPr lang="fr-FR" sz="1400" dirty="0">
                <a:solidFill>
                  <a:srgbClr val="D73958"/>
                </a:solidFill>
                <a:effectLst/>
                <a:latin typeface="Lato" panose="020F0502020204030203" pitchFamily="34" charset="0"/>
                <a:ea typeface="Lato" panose="020F0502020204030203" pitchFamily="34" charset="0"/>
                <a:cs typeface="Lato" panose="020F0502020204030203" pitchFamily="34" charset="0"/>
              </a:rPr>
              <a:t>Quels sont les besoins identifiés sur votre territoire ?</a:t>
            </a:r>
            <a:endParaRPr lang="fr-BE" sz="14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21" name="Ellipse 20">
            <a:extLst>
              <a:ext uri="{FF2B5EF4-FFF2-40B4-BE49-F238E27FC236}">
                <a16:creationId xmlns:a16="http://schemas.microsoft.com/office/drawing/2014/main" id="{6BD98C81-12C2-49A8-8D98-A83097BEDA3F}"/>
              </a:ext>
            </a:extLst>
          </p:cNvPr>
          <p:cNvSpPr>
            <a:spLocks noGrp="1" noRot="1" noMove="1" noResize="1" noEditPoints="1" noAdjustHandles="1" noChangeArrowheads="1" noChangeShapeType="1"/>
          </p:cNvSpPr>
          <p:nvPr/>
        </p:nvSpPr>
        <p:spPr>
          <a:xfrm>
            <a:off x="5805806" y="1426043"/>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a:t>
            </a:r>
            <a:endParaRPr lang="fr-BE" sz="1200" b="1" dirty="0"/>
          </a:p>
        </p:txBody>
      </p:sp>
      <p:sp>
        <p:nvSpPr>
          <p:cNvPr id="22" name="Ellipse 21">
            <a:extLst>
              <a:ext uri="{FF2B5EF4-FFF2-40B4-BE49-F238E27FC236}">
                <a16:creationId xmlns:a16="http://schemas.microsoft.com/office/drawing/2014/main" id="{C7851B1D-0275-42DA-A80A-C5DC27542925}"/>
              </a:ext>
            </a:extLst>
          </p:cNvPr>
          <p:cNvSpPr>
            <a:spLocks noGrp="1" noRot="1" noMove="1" noResize="1" noEditPoints="1" noAdjustHandles="1" noChangeArrowheads="1" noChangeShapeType="1"/>
          </p:cNvSpPr>
          <p:nvPr/>
        </p:nvSpPr>
        <p:spPr>
          <a:xfrm>
            <a:off x="66028" y="1449439"/>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a:t>
            </a:r>
            <a:endParaRPr lang="fr-BE" sz="1200" b="1" dirty="0"/>
          </a:p>
        </p:txBody>
      </p:sp>
      <p:sp>
        <p:nvSpPr>
          <p:cNvPr id="16" name="ZoneTexte 15">
            <a:extLst>
              <a:ext uri="{FF2B5EF4-FFF2-40B4-BE49-F238E27FC236}">
                <a16:creationId xmlns:a16="http://schemas.microsoft.com/office/drawing/2014/main" id="{4DC26446-29CD-4A67-9FE4-BBAB42C619A7}"/>
              </a:ext>
            </a:extLst>
          </p:cNvPr>
          <p:cNvSpPr txBox="1"/>
          <p:nvPr/>
        </p:nvSpPr>
        <p:spPr>
          <a:xfrm>
            <a:off x="6326410" y="3291515"/>
            <a:ext cx="5234975" cy="147444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10903322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44" name="Ellipse 43">
            <a:extLst>
              <a:ext uri="{FF2B5EF4-FFF2-40B4-BE49-F238E27FC236}">
                <a16:creationId xmlns:a16="http://schemas.microsoft.com/office/drawing/2014/main" id="{D9358EE9-853B-482A-A7A4-2475F532422A}"/>
              </a:ext>
            </a:extLst>
          </p:cNvPr>
          <p:cNvSpPr>
            <a:spLocks noGrp="1" noRot="1" noMove="1" noResize="1" noEditPoints="1" noAdjustHandles="1" noChangeArrowheads="1" noChangeShapeType="1"/>
          </p:cNvSpPr>
          <p:nvPr/>
        </p:nvSpPr>
        <p:spPr>
          <a:xfrm>
            <a:off x="153198" y="580947"/>
            <a:ext cx="1055115" cy="83341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1, 2, 3, 6, 9</a:t>
            </a:r>
            <a:endParaRPr lang="fr-BE" sz="1200" b="1" dirty="0"/>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7441616" y="229046"/>
            <a:ext cx="4517542"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a:solidFill>
                  <a:srgbClr val="D73958"/>
                </a:solidFill>
                <a:latin typeface="Montserrat" pitchFamily="2" charset="77"/>
              </a:rPr>
              <a:t>Partie 1.3 Etat des lieux partagé</a:t>
            </a:r>
          </a:p>
        </p:txBody>
      </p:sp>
      <p:sp>
        <p:nvSpPr>
          <p:cNvPr id="20" name="ZoneTexte 19">
            <a:extLst>
              <a:ext uri="{FF2B5EF4-FFF2-40B4-BE49-F238E27FC236}">
                <a16:creationId xmlns:a16="http://schemas.microsoft.com/office/drawing/2014/main" id="{9039DAC2-C874-49EB-93B0-4856851107A4}"/>
              </a:ext>
            </a:extLst>
          </p:cNvPr>
          <p:cNvSpPr txBox="1">
            <a:spLocks noGrp="1" noRot="1" noMove="1" noResize="1" noEditPoints="1" noAdjustHandles="1" noChangeArrowheads="1" noChangeShapeType="1"/>
          </p:cNvSpPr>
          <p:nvPr/>
        </p:nvSpPr>
        <p:spPr>
          <a:xfrm>
            <a:off x="5475514" y="580947"/>
            <a:ext cx="6563287" cy="496739"/>
          </a:xfrm>
          <a:prstGeom prst="rect">
            <a:avLst/>
          </a:prstGeom>
          <a:noFill/>
        </p:spPr>
        <p:txBody>
          <a:bodyPr wrap="square">
            <a:spAutoFit/>
          </a:bodyPr>
          <a:lstStyle/>
          <a:p>
            <a:pPr algn="r">
              <a:lnSpc>
                <a:spcPct val="115000"/>
              </a:lnSpc>
              <a:spcAft>
                <a:spcPts val="1000"/>
              </a:spcAft>
            </a:pPr>
            <a:r>
              <a:rPr lang="fr-FR"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rPr>
              <a:t>Ce que vous avez mené pour vous assurer que les projets soient en lien avec les besoins du quartier. </a:t>
            </a:r>
            <a:r>
              <a:rPr lang="fr-FR" sz="1200" i="1"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rPr>
              <a:t>Vous pouvez ajouter des photos en annexe ou ajouter une slide pour illustrer les propos.</a:t>
            </a:r>
            <a:endParaRPr lang="fr-BE"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endParaRPr>
          </a:p>
        </p:txBody>
      </p:sp>
      <p:sp>
        <p:nvSpPr>
          <p:cNvPr id="43" name="Rectangle 42">
            <a:extLst>
              <a:ext uri="{FF2B5EF4-FFF2-40B4-BE49-F238E27FC236}">
                <a16:creationId xmlns:a16="http://schemas.microsoft.com/office/drawing/2014/main" id="{3CA03F1B-DFAF-4BF2-AD5D-383D4FC01E3B}"/>
              </a:ext>
            </a:extLst>
          </p:cNvPr>
          <p:cNvSpPr>
            <a:spLocks noGrp="1" noRot="1" noMove="1" noResize="1" noEditPoints="1" noAdjustHandles="1" noChangeArrowheads="1" noChangeShapeType="1"/>
          </p:cNvSpPr>
          <p:nvPr/>
        </p:nvSpPr>
        <p:spPr>
          <a:xfrm>
            <a:off x="153199" y="1871915"/>
            <a:ext cx="4432598" cy="48700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6" name="ZoneTexte 45">
            <a:extLst>
              <a:ext uri="{FF2B5EF4-FFF2-40B4-BE49-F238E27FC236}">
                <a16:creationId xmlns:a16="http://schemas.microsoft.com/office/drawing/2014/main" id="{2741FF39-5675-4B1C-B225-CE7B7D77FEC3}"/>
              </a:ext>
            </a:extLst>
          </p:cNvPr>
          <p:cNvSpPr txBox="1">
            <a:spLocks noGrp="1" noRot="1" noMove="1" noResize="1" noEditPoints="1" noAdjustHandles="1" noChangeArrowheads="1" noChangeShapeType="1"/>
          </p:cNvSpPr>
          <p:nvPr/>
        </p:nvSpPr>
        <p:spPr>
          <a:xfrm>
            <a:off x="451277" y="1417393"/>
            <a:ext cx="363835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Les atouts et opportunités</a:t>
            </a:r>
          </a:p>
        </p:txBody>
      </p:sp>
      <p:sp>
        <p:nvSpPr>
          <p:cNvPr id="47" name="ZoneTexte 46">
            <a:extLst>
              <a:ext uri="{FF2B5EF4-FFF2-40B4-BE49-F238E27FC236}">
                <a16:creationId xmlns:a16="http://schemas.microsoft.com/office/drawing/2014/main" id="{A44E60E2-8B6D-461A-9CF0-484780FD049F}"/>
              </a:ext>
            </a:extLst>
          </p:cNvPr>
          <p:cNvSpPr txBox="1">
            <a:spLocks noGrp="1" noRot="1" noMove="1" noResize="1" noEditPoints="1" noAdjustHandles="1" noChangeArrowheads="1" noChangeShapeType="1"/>
          </p:cNvSpPr>
          <p:nvPr/>
        </p:nvSpPr>
        <p:spPr>
          <a:xfrm>
            <a:off x="339312" y="2059430"/>
            <a:ext cx="4060371" cy="1220655"/>
          </a:xfrm>
          <a:prstGeom prst="rect">
            <a:avLst/>
          </a:prstGeom>
          <a:noFill/>
        </p:spPr>
        <p:txBody>
          <a:bodyPr wrap="square">
            <a:spAutoFit/>
          </a:bodyPr>
          <a:lstStyle/>
          <a:p>
            <a:pPr lvl="0">
              <a:lnSpc>
                <a:spcPct val="115000"/>
              </a:lnSpc>
              <a:spcAft>
                <a:spcPts val="1000"/>
              </a:spcAft>
            </a:pPr>
            <a:r>
              <a:rPr lang="fr-FR" sz="1300" i="1" dirty="0">
                <a:solidFill>
                  <a:srgbClr val="D73958"/>
                </a:solidFill>
                <a:effectLst/>
                <a:latin typeface="Lato" panose="020F0502020204030203" pitchFamily="34" charset="0"/>
                <a:ea typeface="Lato" panose="020F0502020204030203" pitchFamily="34" charset="0"/>
                <a:cs typeface="Lato" panose="020F0502020204030203" pitchFamily="34" charset="0"/>
              </a:rPr>
              <a:t>Quels atouts et opportunités identifiés sur votre territoire / de votre quartier ? : forces vives / compétences identifiées au sein du périmètre, espaces disponibles, espaces à (re)valoriser, associations , appuis matériels, contacts communaux, écoles, etc.</a:t>
            </a:r>
            <a:endParaRPr lang="fr-BE" sz="13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48" name="ZoneTexte 47">
            <a:extLst>
              <a:ext uri="{FF2B5EF4-FFF2-40B4-BE49-F238E27FC236}">
                <a16:creationId xmlns:a16="http://schemas.microsoft.com/office/drawing/2014/main" id="{511C9C60-438A-4E82-893B-18876BE6FD36}"/>
              </a:ext>
            </a:extLst>
          </p:cNvPr>
          <p:cNvSpPr txBox="1"/>
          <p:nvPr/>
        </p:nvSpPr>
        <p:spPr>
          <a:xfrm>
            <a:off x="339312" y="3584952"/>
            <a:ext cx="3945757" cy="1346202"/>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53" name="Rectangle 52">
            <a:extLst>
              <a:ext uri="{FF2B5EF4-FFF2-40B4-BE49-F238E27FC236}">
                <a16:creationId xmlns:a16="http://schemas.microsoft.com/office/drawing/2014/main" id="{9B284A5F-9FC6-45C3-8B46-F16315509187}"/>
              </a:ext>
            </a:extLst>
          </p:cNvPr>
          <p:cNvSpPr>
            <a:spLocks noGrp="1" noRot="1" noMove="1" noResize="1" noEditPoints="1" noAdjustHandles="1" noChangeArrowheads="1" noChangeShapeType="1"/>
          </p:cNvSpPr>
          <p:nvPr/>
        </p:nvSpPr>
        <p:spPr>
          <a:xfrm>
            <a:off x="4739798" y="1871484"/>
            <a:ext cx="7219360" cy="48700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54" name="ZoneTexte 53">
            <a:extLst>
              <a:ext uri="{FF2B5EF4-FFF2-40B4-BE49-F238E27FC236}">
                <a16:creationId xmlns:a16="http://schemas.microsoft.com/office/drawing/2014/main" id="{25C2C343-5E0C-455F-81D6-F2B71D198F0D}"/>
              </a:ext>
            </a:extLst>
          </p:cNvPr>
          <p:cNvSpPr txBox="1"/>
          <p:nvPr/>
        </p:nvSpPr>
        <p:spPr>
          <a:xfrm>
            <a:off x="5482187" y="3888721"/>
            <a:ext cx="6096000" cy="369332"/>
          </a:xfrm>
          <a:prstGeom prst="rect">
            <a:avLst/>
          </a:prstGeom>
          <a:noFill/>
        </p:spPr>
        <p:txBody>
          <a:bodyPr wrap="square">
            <a:spAutoFit/>
          </a:bodyPr>
          <a:lstStyle/>
          <a:p>
            <a:r>
              <a:rPr lang="fr-FR" sz="1800" i="1" dirty="0">
                <a:solidFill>
                  <a:schemeClr val="bg1">
                    <a:lumMod val="50000"/>
                  </a:schemeClr>
                </a:solidFill>
                <a:effectLst/>
                <a:latin typeface="Calibri" panose="020F0502020204030204" pitchFamily="34" charset="0"/>
                <a:ea typeface="Calibri" panose="020F0502020204030204" pitchFamily="34" charset="0"/>
              </a:rPr>
              <a:t>si possible identifiez-les via une carte et collez-la ici.</a:t>
            </a:r>
            <a:endParaRPr lang="fr-BE" dirty="0">
              <a:solidFill>
                <a:schemeClr val="bg1">
                  <a:lumMod val="50000"/>
                </a:schemeClr>
              </a:solidFill>
            </a:endParaRPr>
          </a:p>
        </p:txBody>
      </p:sp>
    </p:spTree>
    <p:extLst>
      <p:ext uri="{BB962C8B-B14F-4D97-AF65-F5344CB8AC3E}">
        <p14:creationId xmlns:p14="http://schemas.microsoft.com/office/powerpoint/2010/main" val="26219800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7441616" y="229046"/>
            <a:ext cx="4517542"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a:solidFill>
                  <a:srgbClr val="D73958"/>
                </a:solidFill>
                <a:latin typeface="Montserrat" pitchFamily="2" charset="77"/>
              </a:rPr>
              <a:t>Partie 1.3 Etat des lieux partagé</a:t>
            </a:r>
          </a:p>
        </p:txBody>
      </p:sp>
      <p:sp>
        <p:nvSpPr>
          <p:cNvPr id="36" name="Rectangle 35">
            <a:extLst>
              <a:ext uri="{FF2B5EF4-FFF2-40B4-BE49-F238E27FC236}">
                <a16:creationId xmlns:a16="http://schemas.microsoft.com/office/drawing/2014/main" id="{9836B525-96D6-4E65-8613-A0B99E19A045}"/>
              </a:ext>
            </a:extLst>
          </p:cNvPr>
          <p:cNvSpPr/>
          <p:nvPr/>
        </p:nvSpPr>
        <p:spPr>
          <a:xfrm>
            <a:off x="12017977" y="5722526"/>
            <a:ext cx="3641672" cy="2270947"/>
          </a:xfrm>
          <a:prstGeom prst="rect">
            <a:avLst/>
          </a:prstGeom>
          <a:solidFill>
            <a:srgbClr val="D73958"/>
          </a:solidFill>
          <a:ln>
            <a:solidFill>
              <a:srgbClr val="D73958"/>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7" name="Rectangle 46">
            <a:extLst>
              <a:ext uri="{FF2B5EF4-FFF2-40B4-BE49-F238E27FC236}">
                <a16:creationId xmlns:a16="http://schemas.microsoft.com/office/drawing/2014/main" id="{15FDD8E8-27E3-4CA8-841F-F77D252FCC40}"/>
              </a:ext>
            </a:extLst>
          </p:cNvPr>
          <p:cNvSpPr>
            <a:spLocks noGrp="1" noRot="1" noMove="1" noResize="1" noEditPoints="1" noAdjustHandles="1" noChangeArrowheads="1" noChangeShapeType="1"/>
          </p:cNvSpPr>
          <p:nvPr/>
        </p:nvSpPr>
        <p:spPr>
          <a:xfrm>
            <a:off x="446974" y="1204604"/>
            <a:ext cx="11391978" cy="184339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9" name="ZoneTexte 48">
            <a:extLst>
              <a:ext uri="{FF2B5EF4-FFF2-40B4-BE49-F238E27FC236}">
                <a16:creationId xmlns:a16="http://schemas.microsoft.com/office/drawing/2014/main" id="{11BBCA1B-20FC-41C6-9ED5-141008079677}"/>
              </a:ext>
            </a:extLst>
          </p:cNvPr>
          <p:cNvSpPr txBox="1">
            <a:spLocks noGrp="1" noRot="1" noMove="1" noResize="1" noEditPoints="1" noAdjustHandles="1" noChangeArrowheads="1" noChangeShapeType="1"/>
          </p:cNvSpPr>
          <p:nvPr/>
        </p:nvSpPr>
        <p:spPr>
          <a:xfrm>
            <a:off x="613394" y="1254120"/>
            <a:ext cx="11189253" cy="923330"/>
          </a:xfrm>
          <a:prstGeom prst="rect">
            <a:avLst/>
          </a:prstGeom>
          <a:noFill/>
        </p:spPr>
        <p:txBody>
          <a:bodyPr wrap="square">
            <a:spAutoFit/>
          </a:bodyPr>
          <a:lstStyle/>
          <a:p>
            <a:r>
              <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rPr>
              <a:t>Décrivez votre méthodologie d’état des lieux. Ce que vous avez fait pour comprendre les besoins de votre quartier et identifier vos projets. </a:t>
            </a:r>
            <a:r>
              <a:rPr lang="fr-FR" sz="1400" i="1" dirty="0">
                <a:solidFill>
                  <a:srgbClr val="D73958"/>
                </a:solidFill>
                <a:effectLst/>
              </a:rPr>
              <a:t>Vous pouvez ajouter des photos ci-dessous pour illustrer les propos.</a:t>
            </a:r>
            <a:endParaRPr lang="fr-BE" sz="1400" i="1" dirty="0">
              <a:solidFill>
                <a:srgbClr val="D73958"/>
              </a:solidFill>
              <a:effectLst/>
            </a:endParaRPr>
          </a:p>
          <a:p>
            <a:endPar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endParaRPr>
          </a:p>
          <a:p>
            <a:endParaRPr lang="fr-FR" sz="12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19" name="Rectangle 18">
            <a:extLst>
              <a:ext uri="{FF2B5EF4-FFF2-40B4-BE49-F238E27FC236}">
                <a16:creationId xmlns:a16="http://schemas.microsoft.com/office/drawing/2014/main" id="{9D2FD726-8E58-4095-93B6-E24F97C4EABD}"/>
              </a:ext>
            </a:extLst>
          </p:cNvPr>
          <p:cNvSpPr>
            <a:spLocks noGrp="1" noRot="1" noMove="1" noResize="1" noEditPoints="1" noAdjustHandles="1" noChangeArrowheads="1" noChangeShapeType="1"/>
          </p:cNvSpPr>
          <p:nvPr/>
        </p:nvSpPr>
        <p:spPr>
          <a:xfrm>
            <a:off x="4303975" y="3286537"/>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3" name="ZoneTexte 22">
            <a:extLst>
              <a:ext uri="{FF2B5EF4-FFF2-40B4-BE49-F238E27FC236}">
                <a16:creationId xmlns:a16="http://schemas.microsoft.com/office/drawing/2014/main" id="{0A281013-7683-41DF-AEB5-1F3143808DC1}"/>
              </a:ext>
            </a:extLst>
          </p:cNvPr>
          <p:cNvSpPr txBox="1"/>
          <p:nvPr/>
        </p:nvSpPr>
        <p:spPr>
          <a:xfrm>
            <a:off x="4648200" y="4471425"/>
            <a:ext cx="2895600" cy="600164"/>
          </a:xfrm>
          <a:prstGeom prst="rect">
            <a:avLst/>
          </a:prstGeom>
          <a:noFill/>
        </p:spPr>
        <p:txBody>
          <a:bodyPr wrap="square">
            <a:spAutoFit/>
          </a:bodyPr>
          <a:lstStyle/>
          <a:p>
            <a:r>
              <a:rPr lang="fr-FR" sz="11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Coller ici des photos ou vidéos pour illustrer votre travail d’état de lieux et les actions entreprises</a:t>
            </a:r>
            <a:endParaRPr lang="fr-BE" sz="1100" i="1" dirty="0"/>
          </a:p>
        </p:txBody>
      </p:sp>
      <p:sp>
        <p:nvSpPr>
          <p:cNvPr id="14" name="Ellipse 13">
            <a:extLst>
              <a:ext uri="{FF2B5EF4-FFF2-40B4-BE49-F238E27FC236}">
                <a16:creationId xmlns:a16="http://schemas.microsoft.com/office/drawing/2014/main" id="{55D31B9A-910A-4262-9C8E-B2375E3A5399}"/>
              </a:ext>
            </a:extLst>
          </p:cNvPr>
          <p:cNvSpPr/>
          <p:nvPr/>
        </p:nvSpPr>
        <p:spPr>
          <a:xfrm>
            <a:off x="56175" y="783921"/>
            <a:ext cx="653142" cy="59194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3</a:t>
            </a:r>
          </a:p>
        </p:txBody>
      </p:sp>
      <p:sp>
        <p:nvSpPr>
          <p:cNvPr id="15" name="Rectangle 14">
            <a:extLst>
              <a:ext uri="{FF2B5EF4-FFF2-40B4-BE49-F238E27FC236}">
                <a16:creationId xmlns:a16="http://schemas.microsoft.com/office/drawing/2014/main" id="{5A8AFC4A-04C4-45E4-929E-D3531EA2DD4C}"/>
              </a:ext>
            </a:extLst>
          </p:cNvPr>
          <p:cNvSpPr>
            <a:spLocks noGrp="1" noRot="1" noMove="1" noResize="1" noEditPoints="1" noAdjustHandles="1" noChangeArrowheads="1" noChangeShapeType="1"/>
          </p:cNvSpPr>
          <p:nvPr/>
        </p:nvSpPr>
        <p:spPr>
          <a:xfrm>
            <a:off x="446974" y="3297423"/>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Rectangle 15">
            <a:extLst>
              <a:ext uri="{FF2B5EF4-FFF2-40B4-BE49-F238E27FC236}">
                <a16:creationId xmlns:a16="http://schemas.microsoft.com/office/drawing/2014/main" id="{A5BC0510-B00E-4097-92D1-C7F35BB1FC78}"/>
              </a:ext>
            </a:extLst>
          </p:cNvPr>
          <p:cNvSpPr>
            <a:spLocks noGrp="1" noRot="1" noMove="1" noResize="1" noEditPoints="1" noAdjustHandles="1" noChangeArrowheads="1" noChangeShapeType="1"/>
          </p:cNvSpPr>
          <p:nvPr/>
        </p:nvSpPr>
        <p:spPr>
          <a:xfrm>
            <a:off x="8160976" y="3297423"/>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ZoneTexte 16">
            <a:extLst>
              <a:ext uri="{FF2B5EF4-FFF2-40B4-BE49-F238E27FC236}">
                <a16:creationId xmlns:a16="http://schemas.microsoft.com/office/drawing/2014/main" id="{2313FD64-CB05-45AF-B4EF-71265D35061D}"/>
              </a:ext>
            </a:extLst>
          </p:cNvPr>
          <p:cNvSpPr txBox="1"/>
          <p:nvPr/>
        </p:nvSpPr>
        <p:spPr>
          <a:xfrm>
            <a:off x="820010" y="4471425"/>
            <a:ext cx="2895600" cy="600164"/>
          </a:xfrm>
          <a:prstGeom prst="rect">
            <a:avLst/>
          </a:prstGeom>
          <a:noFill/>
        </p:spPr>
        <p:txBody>
          <a:bodyPr wrap="square">
            <a:spAutoFit/>
          </a:bodyPr>
          <a:lstStyle/>
          <a:p>
            <a:r>
              <a:rPr lang="fr-FR" sz="11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Coller ici des photos ou vidéos pour illustrer votre travail d’état de lieux et les actions entreprises</a:t>
            </a:r>
            <a:endParaRPr lang="fr-BE" sz="1100" i="1" dirty="0"/>
          </a:p>
        </p:txBody>
      </p:sp>
      <p:sp>
        <p:nvSpPr>
          <p:cNvPr id="25" name="ZoneTexte 24">
            <a:extLst>
              <a:ext uri="{FF2B5EF4-FFF2-40B4-BE49-F238E27FC236}">
                <a16:creationId xmlns:a16="http://schemas.microsoft.com/office/drawing/2014/main" id="{8D5F2649-0A6E-49C4-8AB2-CE997D1C25CE}"/>
              </a:ext>
            </a:extLst>
          </p:cNvPr>
          <p:cNvSpPr txBox="1"/>
          <p:nvPr/>
        </p:nvSpPr>
        <p:spPr>
          <a:xfrm>
            <a:off x="8700818" y="4471425"/>
            <a:ext cx="2895600" cy="600164"/>
          </a:xfrm>
          <a:prstGeom prst="rect">
            <a:avLst/>
          </a:prstGeom>
          <a:noFill/>
        </p:spPr>
        <p:txBody>
          <a:bodyPr wrap="square">
            <a:spAutoFit/>
          </a:bodyPr>
          <a:lstStyle/>
          <a:p>
            <a:r>
              <a:rPr lang="fr-FR" sz="11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Coller ici des photos ou vidéos pour illustrer votre travail d’état de lieux et les actions entreprises</a:t>
            </a:r>
            <a:endParaRPr lang="fr-BE" sz="1100" i="1" dirty="0"/>
          </a:p>
        </p:txBody>
      </p:sp>
      <p:sp>
        <p:nvSpPr>
          <p:cNvPr id="20" name="ZoneTexte 19">
            <a:extLst>
              <a:ext uri="{FF2B5EF4-FFF2-40B4-BE49-F238E27FC236}">
                <a16:creationId xmlns:a16="http://schemas.microsoft.com/office/drawing/2014/main" id="{04492BD1-C1F7-451C-A0C4-3EB91D3E830E}"/>
              </a:ext>
            </a:extLst>
          </p:cNvPr>
          <p:cNvSpPr txBox="1">
            <a:spLocks noGrp="1" noRot="1" noMove="1" noResize="1" noEditPoints="1" noAdjustHandles="1" noChangeArrowheads="1" noChangeShapeType="1"/>
          </p:cNvSpPr>
          <p:nvPr/>
        </p:nvSpPr>
        <p:spPr>
          <a:xfrm>
            <a:off x="4088646" y="559580"/>
            <a:ext cx="7837714" cy="307777"/>
          </a:xfrm>
          <a:prstGeom prst="rect">
            <a:avLst/>
          </a:prstGeom>
          <a:noFill/>
        </p:spPr>
        <p:txBody>
          <a:bodyPr wrap="square">
            <a:spAutoFit/>
          </a:bodyPr>
          <a:lstStyle/>
          <a:p>
            <a:pPr algn="ctr"/>
            <a:r>
              <a:rPr lang="fr-BE" sz="14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Qu’avez-vous mené pour vous assurer que les projets soient en lien avec les besoins du quartier ? </a:t>
            </a:r>
          </a:p>
        </p:txBody>
      </p:sp>
      <p:sp>
        <p:nvSpPr>
          <p:cNvPr id="22" name="ZoneTexte 21">
            <a:extLst>
              <a:ext uri="{FF2B5EF4-FFF2-40B4-BE49-F238E27FC236}">
                <a16:creationId xmlns:a16="http://schemas.microsoft.com/office/drawing/2014/main" id="{9BB9BB25-D362-4FA9-AD03-743552687248}"/>
              </a:ext>
            </a:extLst>
          </p:cNvPr>
          <p:cNvSpPr txBox="1"/>
          <p:nvPr/>
        </p:nvSpPr>
        <p:spPr>
          <a:xfrm>
            <a:off x="709317" y="1915330"/>
            <a:ext cx="11015683" cy="830997"/>
          </a:xfrm>
          <a:prstGeom prst="rect">
            <a:avLst/>
          </a:prstGeom>
          <a:noFill/>
        </p:spPr>
        <p:txBody>
          <a:bodyPr wrap="square">
            <a:spAutoFit/>
          </a:bodyPr>
          <a:lstStyle/>
          <a:p>
            <a:r>
              <a:rPr lang="fr-FR" sz="1200" i="1" dirty="0">
                <a:solidFill>
                  <a:schemeClr val="tx1">
                    <a:lumMod val="50000"/>
                    <a:lumOff val="50000"/>
                  </a:schemeClr>
                </a:solidFill>
                <a:latin typeface="Lato" panose="020F0502020204030203" pitchFamily="34" charset="0"/>
              </a:rPr>
              <a:t>………………………………………………………………………………………………………………………………………………………………………………………………………………………………………………………………………………………………………………………………………………………………………………………………………………………………………………………………………………………………………………………………………………………………………………………………………………………………………………………………………………………………………………</a:t>
            </a:r>
          </a:p>
          <a:p>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38701367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ZoneTexte 32">
            <a:extLst>
              <a:ext uri="{FF2B5EF4-FFF2-40B4-BE49-F238E27FC236}">
                <a16:creationId xmlns:a16="http://schemas.microsoft.com/office/drawing/2014/main" id="{44A49F01-257A-4922-B0C8-D9CB2D5B7474}"/>
              </a:ext>
            </a:extLst>
          </p:cNvPr>
          <p:cNvSpPr txBox="1">
            <a:spLocks noGrp="1" noRot="1" noMove="1" noResize="1" noEditPoints="1" noAdjustHandles="1" noChangeArrowheads="1" noChangeShapeType="1"/>
          </p:cNvSpPr>
          <p:nvPr/>
        </p:nvSpPr>
        <p:spPr>
          <a:xfrm>
            <a:off x="1068995" y="748196"/>
            <a:ext cx="7857290" cy="392159"/>
          </a:xfrm>
          <a:prstGeom prst="rect">
            <a:avLst/>
          </a:prstGeom>
          <a:noFill/>
        </p:spPr>
        <p:txBody>
          <a:bodyPr wrap="square">
            <a:spAutoFit/>
          </a:bodyPr>
          <a:lstStyle/>
          <a:p>
            <a:pPr algn="just">
              <a:lnSpc>
                <a:spcPct val="115000"/>
              </a:lnSpc>
              <a:spcAft>
                <a:spcPts val="1000"/>
              </a:spcAft>
            </a:pPr>
            <a:r>
              <a:rPr lang="fr-FR" sz="1800" b="1" dirty="0">
                <a:solidFill>
                  <a:srgbClr val="D73958"/>
                </a:solidFill>
                <a:effectLst/>
                <a:latin typeface="Lato" panose="020F0502020204030203" pitchFamily="34" charset="0"/>
                <a:ea typeface="Lato" panose="020F0502020204030203" pitchFamily="34" charset="0"/>
                <a:cs typeface="Lato" panose="020F0502020204030203" pitchFamily="34" charset="0"/>
              </a:rPr>
              <a:t>Les partenaires</a:t>
            </a:r>
            <a:endParaRPr lang="fr-BE" sz="18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10" name="ZoneTexte 9">
            <a:extLst>
              <a:ext uri="{FF2B5EF4-FFF2-40B4-BE49-F238E27FC236}">
                <a16:creationId xmlns:a16="http://schemas.microsoft.com/office/drawing/2014/main" id="{4893192C-E28D-46D2-AA6D-A18625067926}"/>
              </a:ext>
            </a:extLst>
          </p:cNvPr>
          <p:cNvSpPr txBox="1">
            <a:spLocks noGrp="1" noRot="1" noMove="1" noResize="1" noEditPoints="1" noAdjustHandles="1" noChangeArrowheads="1" noChangeShapeType="1"/>
          </p:cNvSpPr>
          <p:nvPr/>
        </p:nvSpPr>
        <p:spPr>
          <a:xfrm>
            <a:off x="5878285" y="145956"/>
            <a:ext cx="6096000"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a:solidFill>
                  <a:srgbClr val="D73958"/>
                </a:solidFill>
                <a:latin typeface="Montserrat" pitchFamily="2" charset="77"/>
              </a:rPr>
              <a:t>Partie 1.3 Etat des lieux partagé</a:t>
            </a:r>
          </a:p>
        </p:txBody>
      </p:sp>
      <p:graphicFrame>
        <p:nvGraphicFramePr>
          <p:cNvPr id="11" name="Tableau 4">
            <a:extLst>
              <a:ext uri="{FF2B5EF4-FFF2-40B4-BE49-F238E27FC236}">
                <a16:creationId xmlns:a16="http://schemas.microsoft.com/office/drawing/2014/main" id="{55166F77-DB0C-4E3B-9B0E-4C52DB3CAE1D}"/>
              </a:ext>
            </a:extLst>
          </p:cNvPr>
          <p:cNvGraphicFramePr>
            <a:graphicFrameLocks noGrp="1"/>
          </p:cNvGraphicFramePr>
          <p:nvPr>
            <p:extLst>
              <p:ext uri="{D42A27DB-BD31-4B8C-83A1-F6EECF244321}">
                <p14:modId xmlns:p14="http://schemas.microsoft.com/office/powerpoint/2010/main" val="739953206"/>
              </p:ext>
            </p:extLst>
          </p:nvPr>
        </p:nvGraphicFramePr>
        <p:xfrm>
          <a:off x="419107" y="2311110"/>
          <a:ext cx="10918355" cy="2747117"/>
        </p:xfrm>
        <a:graphic>
          <a:graphicData uri="http://schemas.openxmlformats.org/drawingml/2006/table">
            <a:tbl>
              <a:tblPr firstRow="1" bandRow="1">
                <a:tableStyleId>{5C22544A-7EE6-4342-B048-85BDC9FD1C3A}</a:tableStyleId>
              </a:tblPr>
              <a:tblGrid>
                <a:gridCol w="2912444">
                  <a:extLst>
                    <a:ext uri="{9D8B030D-6E8A-4147-A177-3AD203B41FA5}">
                      <a16:colId xmlns:a16="http://schemas.microsoft.com/office/drawing/2014/main" val="2230142968"/>
                    </a:ext>
                  </a:extLst>
                </a:gridCol>
                <a:gridCol w="2668637">
                  <a:extLst>
                    <a:ext uri="{9D8B030D-6E8A-4147-A177-3AD203B41FA5}">
                      <a16:colId xmlns:a16="http://schemas.microsoft.com/office/drawing/2014/main" val="2365183532"/>
                    </a:ext>
                  </a:extLst>
                </a:gridCol>
                <a:gridCol w="2668637">
                  <a:extLst>
                    <a:ext uri="{9D8B030D-6E8A-4147-A177-3AD203B41FA5}">
                      <a16:colId xmlns:a16="http://schemas.microsoft.com/office/drawing/2014/main" val="4003574884"/>
                    </a:ext>
                  </a:extLst>
                </a:gridCol>
                <a:gridCol w="2668637">
                  <a:extLst>
                    <a:ext uri="{9D8B030D-6E8A-4147-A177-3AD203B41FA5}">
                      <a16:colId xmlns:a16="http://schemas.microsoft.com/office/drawing/2014/main" val="2640135652"/>
                    </a:ext>
                  </a:extLst>
                </a:gridCol>
              </a:tblGrid>
              <a:tr h="568551">
                <a:tc>
                  <a:txBody>
                    <a:bodyPr/>
                    <a:lstStyle/>
                    <a:p>
                      <a:pPr marL="0" algn="l" defTabSz="914400" rtl="0" eaLnBrk="1" latinLnBrk="0" hangingPunct="1">
                        <a:lnSpc>
                          <a:spcPct val="115000"/>
                        </a:lnSpc>
                        <a:spcAft>
                          <a:spcPts val="1000"/>
                        </a:spcAft>
                        <a:tabLst>
                          <a:tab pos="1585595" algn="l"/>
                        </a:tabLst>
                      </a:pPr>
                      <a:r>
                        <a:rPr lang="fr-FR"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Nom de la structure partenaire + personne de contact</a:t>
                      </a: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r>
                        <a:rPr lang="fr-FR"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postale	</a:t>
                      </a: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r>
                        <a:rPr lang="fr-FR"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Rôle, apports et ressources </a:t>
                      </a: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24765" algn="l" defTabSz="914400" rtl="0" eaLnBrk="1" latinLnBrk="0" hangingPunct="1">
                        <a:lnSpc>
                          <a:spcPct val="115000"/>
                        </a:lnSpc>
                        <a:spcAft>
                          <a:spcPts val="1000"/>
                        </a:spcAft>
                      </a:pPr>
                      <a:r>
                        <a:rPr lang="fr-FR"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Au besoin, précisez si ce partenariat est lié à un projet spécifique. </a:t>
                      </a: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1842744"/>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655559"/>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8376329"/>
                  </a:ext>
                </a:extLst>
              </a:tr>
            </a:tbl>
          </a:graphicData>
        </a:graphic>
      </p:graphicFrame>
      <p:sp>
        <p:nvSpPr>
          <p:cNvPr id="13" name="ZoneTexte 12">
            <a:extLst>
              <a:ext uri="{FF2B5EF4-FFF2-40B4-BE49-F238E27FC236}">
                <a16:creationId xmlns:a16="http://schemas.microsoft.com/office/drawing/2014/main" id="{CF3AD26E-2A10-4A8D-909D-F4CC1124DE53}"/>
              </a:ext>
            </a:extLst>
          </p:cNvPr>
          <p:cNvSpPr txBox="1">
            <a:spLocks noGrp="1" noRot="1" noMove="1" noResize="1" noEditPoints="1" noAdjustHandles="1" noChangeArrowheads="1" noChangeShapeType="1"/>
          </p:cNvSpPr>
          <p:nvPr/>
        </p:nvSpPr>
        <p:spPr>
          <a:xfrm>
            <a:off x="-81635" y="1121648"/>
            <a:ext cx="11658600" cy="811889"/>
          </a:xfrm>
          <a:prstGeom prst="rect">
            <a:avLst/>
          </a:prstGeom>
          <a:noFill/>
        </p:spPr>
        <p:txBody>
          <a:bodyPr wrap="square">
            <a:spAutoFit/>
          </a:bodyPr>
          <a:lstStyle/>
          <a:p>
            <a:pPr marL="457200">
              <a:lnSpc>
                <a:spcPct val="115000"/>
              </a:lnSpc>
              <a:spcAft>
                <a:spcPts val="1000"/>
              </a:spcAft>
            </a:pPr>
            <a:r>
              <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rPr>
              <a:t>Citez les personnes/ association(s)/commerçant(s)/institution(s) qui soutiennent le projet ainsi que leur(s) apport(s) éventuel(s). Ceux-ci peuvent être de différents types : matériel, financier, appui logistique, support technique, compétence particulière. Dans le cas d’un soutien au niveau communal ou régional, merci de préciser le service et la personne de contact, ainsi que le soutien apporté.</a:t>
            </a:r>
            <a:endParaRPr lang="fr-BE" sz="14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14" name="Ellipse 13">
            <a:extLst>
              <a:ext uri="{FF2B5EF4-FFF2-40B4-BE49-F238E27FC236}">
                <a16:creationId xmlns:a16="http://schemas.microsoft.com/office/drawing/2014/main" id="{FE799BCF-3A64-45DD-9630-DE3598D877C9}"/>
              </a:ext>
            </a:extLst>
          </p:cNvPr>
          <p:cNvSpPr>
            <a:spLocks noGrp="1" noRot="1" noMove="1" noResize="1" noEditPoints="1" noAdjustHandles="1" noChangeArrowheads="1" noChangeShapeType="1"/>
          </p:cNvSpPr>
          <p:nvPr/>
        </p:nvSpPr>
        <p:spPr>
          <a:xfrm>
            <a:off x="223548" y="524549"/>
            <a:ext cx="782973" cy="642944"/>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2, 6, 11</a:t>
            </a:r>
            <a:endParaRPr lang="fr-BE" sz="1200" b="1" dirty="0"/>
          </a:p>
        </p:txBody>
      </p:sp>
    </p:spTree>
    <p:extLst>
      <p:ext uri="{BB962C8B-B14F-4D97-AF65-F5344CB8AC3E}">
        <p14:creationId xmlns:p14="http://schemas.microsoft.com/office/powerpoint/2010/main" val="13206697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7441616" y="229046"/>
            <a:ext cx="4517542"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a:solidFill>
                  <a:srgbClr val="D73958"/>
                </a:solidFill>
                <a:latin typeface="Montserrat" pitchFamily="2" charset="77"/>
              </a:rPr>
              <a:t>Partie 1.3 Etat des lieux partagé</a:t>
            </a:r>
          </a:p>
        </p:txBody>
      </p:sp>
      <p:sp>
        <p:nvSpPr>
          <p:cNvPr id="47" name="ZoneTexte 46">
            <a:extLst>
              <a:ext uri="{FF2B5EF4-FFF2-40B4-BE49-F238E27FC236}">
                <a16:creationId xmlns:a16="http://schemas.microsoft.com/office/drawing/2014/main" id="{A44E60E2-8B6D-461A-9CF0-484780FD049F}"/>
              </a:ext>
            </a:extLst>
          </p:cNvPr>
          <p:cNvSpPr txBox="1">
            <a:spLocks noGrp="1" noRot="1" noMove="1" noResize="1" noEditPoints="1" noAdjustHandles="1" noChangeArrowheads="1" noChangeShapeType="1"/>
          </p:cNvSpPr>
          <p:nvPr/>
        </p:nvSpPr>
        <p:spPr>
          <a:xfrm>
            <a:off x="332422" y="1842978"/>
            <a:ext cx="5331058" cy="760529"/>
          </a:xfrm>
          <a:prstGeom prst="rect">
            <a:avLst/>
          </a:prstGeom>
          <a:noFill/>
        </p:spPr>
        <p:txBody>
          <a:bodyPr wrap="square">
            <a:spAutoFit/>
          </a:bodyPr>
          <a:lstStyle/>
          <a:p>
            <a:pPr>
              <a:lnSpc>
                <a:spcPct val="115000"/>
              </a:lnSpc>
              <a:spcAft>
                <a:spcPts val="1000"/>
              </a:spcAft>
            </a:pPr>
            <a:r>
              <a:rPr lang="fr-FR" sz="1300" dirty="0">
                <a:solidFill>
                  <a:srgbClr val="D73958"/>
                </a:solidFill>
                <a:effectLst/>
                <a:latin typeface="Lato" panose="020F0502020204030203" pitchFamily="34" charset="0"/>
                <a:ea typeface="Lato" panose="020F0502020204030203" pitchFamily="34" charset="0"/>
                <a:cs typeface="Lato" panose="020F0502020204030203" pitchFamily="34" charset="0"/>
              </a:rPr>
              <a:t>Présentez, très brièvement, les projets déjà mis en place au sein du quartier et </a:t>
            </a:r>
            <a:r>
              <a:rPr lang="fr-FR" sz="1300" b="1" u="sng" dirty="0">
                <a:solidFill>
                  <a:srgbClr val="D73958"/>
                </a:solidFill>
                <a:effectLst/>
                <a:latin typeface="Lato" panose="020F0502020204030203" pitchFamily="34" charset="0"/>
                <a:ea typeface="Lato" panose="020F0502020204030203" pitchFamily="34" charset="0"/>
                <a:cs typeface="Lato" panose="020F0502020204030203" pitchFamily="34" charset="0"/>
              </a:rPr>
              <a:t>non</a:t>
            </a:r>
            <a:r>
              <a:rPr lang="fr-FR" sz="1300" dirty="0">
                <a:solidFill>
                  <a:srgbClr val="D73958"/>
                </a:solidFill>
                <a:effectLst/>
                <a:latin typeface="Lato" panose="020F0502020204030203" pitchFamily="34" charset="0"/>
                <a:ea typeface="Lato" panose="020F0502020204030203" pitchFamily="34" charset="0"/>
                <a:cs typeface="Lato" panose="020F0502020204030203" pitchFamily="34" charset="0"/>
              </a:rPr>
              <a:t> les futurs projets pour lesquels vous souhaitez recevoir un financement. </a:t>
            </a:r>
            <a:endParaRPr lang="fr-BE" sz="13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53" name="Rectangle 52">
            <a:extLst>
              <a:ext uri="{FF2B5EF4-FFF2-40B4-BE49-F238E27FC236}">
                <a16:creationId xmlns:a16="http://schemas.microsoft.com/office/drawing/2014/main" id="{9B284A5F-9FC6-45C3-8B46-F16315509187}"/>
              </a:ext>
            </a:extLst>
          </p:cNvPr>
          <p:cNvSpPr>
            <a:spLocks noGrp="1" noRot="1" noMove="1" noResize="1" noEditPoints="1" noAdjustHandles="1" noChangeArrowheads="1" noChangeShapeType="1"/>
          </p:cNvSpPr>
          <p:nvPr/>
        </p:nvSpPr>
        <p:spPr>
          <a:xfrm>
            <a:off x="6274420" y="1636415"/>
            <a:ext cx="5585158"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ZoneTexte 12">
            <a:extLst>
              <a:ext uri="{FF2B5EF4-FFF2-40B4-BE49-F238E27FC236}">
                <a16:creationId xmlns:a16="http://schemas.microsoft.com/office/drawing/2014/main" id="{7616EA05-D083-43FD-9044-CE2559A4A0FA}"/>
              </a:ext>
            </a:extLst>
          </p:cNvPr>
          <p:cNvSpPr txBox="1">
            <a:spLocks noGrp="1" noRot="1" noMove="1" noResize="1" noEditPoints="1" noAdjustHandles="1" noChangeArrowheads="1" noChangeShapeType="1"/>
          </p:cNvSpPr>
          <p:nvPr/>
        </p:nvSpPr>
        <p:spPr>
          <a:xfrm>
            <a:off x="6267214" y="1163802"/>
            <a:ext cx="3638352"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 rêve</a:t>
            </a:r>
          </a:p>
        </p:txBody>
      </p:sp>
      <p:sp>
        <p:nvSpPr>
          <p:cNvPr id="16" name="ZoneTexte 15">
            <a:extLst>
              <a:ext uri="{FF2B5EF4-FFF2-40B4-BE49-F238E27FC236}">
                <a16:creationId xmlns:a16="http://schemas.microsoft.com/office/drawing/2014/main" id="{82324C9B-D035-4318-8092-B4248E558B9C}"/>
              </a:ext>
            </a:extLst>
          </p:cNvPr>
          <p:cNvSpPr txBox="1">
            <a:spLocks noGrp="1" noRot="1" noMove="1" noResize="1" noEditPoints="1" noAdjustHandles="1" noChangeArrowheads="1" noChangeShapeType="1"/>
          </p:cNvSpPr>
          <p:nvPr/>
        </p:nvSpPr>
        <p:spPr>
          <a:xfrm>
            <a:off x="6267214" y="1842978"/>
            <a:ext cx="5505648" cy="530466"/>
          </a:xfrm>
          <a:prstGeom prst="rect">
            <a:avLst/>
          </a:prstGeom>
          <a:noFill/>
        </p:spPr>
        <p:txBody>
          <a:bodyPr wrap="square">
            <a:spAutoFit/>
          </a:bodyPr>
          <a:lstStyle/>
          <a:p>
            <a:pPr fontAlgn="base">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solidFill>
                  <a:srgbClr val="D73958"/>
                </a:solidFill>
                <a:effectLst/>
                <a:latin typeface="Lato" panose="020F0502020204030203" pitchFamily="34" charset="0"/>
                <a:ea typeface="Lato" panose="020F0502020204030203" pitchFamily="34" charset="0"/>
                <a:cs typeface="Lato" panose="020F0502020204030203" pitchFamily="34" charset="0"/>
              </a:rPr>
              <a:t>Décrivez-nous brièvement votre rêve pour votre Quartier Durable Citoyen </a:t>
            </a:r>
            <a:endParaRPr lang="fr-BE" sz="13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22" name="Rectangle 21">
            <a:extLst>
              <a:ext uri="{FF2B5EF4-FFF2-40B4-BE49-F238E27FC236}">
                <a16:creationId xmlns:a16="http://schemas.microsoft.com/office/drawing/2014/main" id="{9C6D5D01-EAB3-4A31-BD9A-5D7940226477}"/>
              </a:ext>
            </a:extLst>
          </p:cNvPr>
          <p:cNvSpPr>
            <a:spLocks noGrp="1" noRot="1" noMove="1" noResize="1" noEditPoints="1" noAdjustHandles="1" noChangeArrowheads="1" noChangeShapeType="1"/>
          </p:cNvSpPr>
          <p:nvPr/>
        </p:nvSpPr>
        <p:spPr>
          <a:xfrm>
            <a:off x="237837" y="1636415"/>
            <a:ext cx="5505648"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3" name="ZoneTexte 22">
            <a:extLst>
              <a:ext uri="{FF2B5EF4-FFF2-40B4-BE49-F238E27FC236}">
                <a16:creationId xmlns:a16="http://schemas.microsoft.com/office/drawing/2014/main" id="{1A8C7223-9E2C-48FD-8125-1527CBEEFCFD}"/>
              </a:ext>
            </a:extLst>
          </p:cNvPr>
          <p:cNvSpPr txBox="1">
            <a:spLocks noGrp="1" noRot="1" noMove="1" noResize="1" noEditPoints="1" noAdjustHandles="1" noChangeArrowheads="1" noChangeShapeType="1"/>
          </p:cNvSpPr>
          <p:nvPr/>
        </p:nvSpPr>
        <p:spPr>
          <a:xfrm>
            <a:off x="859970" y="1057690"/>
            <a:ext cx="4803510" cy="584775"/>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Autres projets existants </a:t>
            </a:r>
          </a:p>
          <a:p>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a:t>
            </a:r>
            <a:r>
              <a:rPr lang="fr-FR" sz="1400" b="1" dirty="0">
                <a:solidFill>
                  <a:srgbClr val="D73958"/>
                </a:solidFill>
                <a:effectLst/>
                <a:latin typeface="Calibri" panose="020F0502020204030204" pitchFamily="34" charset="0"/>
                <a:ea typeface="Calibri" panose="020F0502020204030204" pitchFamily="34" charset="0"/>
                <a:cs typeface="Calibri" panose="020F0502020204030204" pitchFamily="34" charset="0"/>
              </a:rPr>
              <a:t>qui ne font pas l'objet d’une demande de subsides)</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24" name="Ellipse 23">
            <a:extLst>
              <a:ext uri="{FF2B5EF4-FFF2-40B4-BE49-F238E27FC236}">
                <a16:creationId xmlns:a16="http://schemas.microsoft.com/office/drawing/2014/main" id="{EC1FD7B3-2318-4F5B-9FD7-15D26B6604E1}"/>
              </a:ext>
            </a:extLst>
          </p:cNvPr>
          <p:cNvSpPr>
            <a:spLocks noGrp="1" noRot="1" noMove="1" noResize="1" noEditPoints="1" noAdjustHandles="1" noChangeArrowheads="1" noChangeShapeType="1"/>
          </p:cNvSpPr>
          <p:nvPr/>
        </p:nvSpPr>
        <p:spPr>
          <a:xfrm>
            <a:off x="223547" y="968841"/>
            <a:ext cx="636423" cy="584775"/>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a:t>
            </a:r>
            <a:endParaRPr lang="fr-BE" sz="1200" b="1" dirty="0"/>
          </a:p>
        </p:txBody>
      </p:sp>
      <p:sp>
        <p:nvSpPr>
          <p:cNvPr id="25" name="ZoneTexte 24">
            <a:extLst>
              <a:ext uri="{FF2B5EF4-FFF2-40B4-BE49-F238E27FC236}">
                <a16:creationId xmlns:a16="http://schemas.microsoft.com/office/drawing/2014/main" id="{A0D70E49-3E09-4A76-A2E3-5F91058DA730}"/>
              </a:ext>
            </a:extLst>
          </p:cNvPr>
          <p:cNvSpPr txBox="1"/>
          <p:nvPr/>
        </p:nvSpPr>
        <p:spPr>
          <a:xfrm>
            <a:off x="541758" y="3118303"/>
            <a:ext cx="4944642" cy="160268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1. Nom du projet 1</a:t>
            </a:r>
          </a:p>
          <a:p>
            <a:pPr>
              <a:lnSpc>
                <a:spcPct val="115000"/>
              </a:lnSpc>
              <a:spcAft>
                <a:spcPts val="1000"/>
              </a:spcAft>
            </a:pPr>
            <a:r>
              <a:rPr lang="fr-FR" sz="1200" i="1" dirty="0">
                <a:solidFill>
                  <a:schemeClr val="tx1">
                    <a:lumMod val="50000"/>
                    <a:lumOff val="50000"/>
                  </a:schemeClr>
                </a:solidFill>
                <a:latin typeface="Lato" panose="020F0502020204030203" pitchFamily="34" charset="0"/>
              </a:rPr>
              <a:t>2. Nom du projet 2</a:t>
            </a:r>
          </a:p>
          <a:p>
            <a:pPr>
              <a:lnSpc>
                <a:spcPct val="115000"/>
              </a:lnSpc>
              <a:spcAft>
                <a:spcPts val="1000"/>
              </a:spcAft>
            </a:pPr>
            <a:r>
              <a:rPr lang="fr-FR" sz="1200" i="1" dirty="0">
                <a:solidFill>
                  <a:schemeClr val="tx1">
                    <a:lumMod val="50000"/>
                    <a:lumOff val="50000"/>
                  </a:schemeClr>
                </a:solidFill>
                <a:latin typeface="Lato" panose="020F0502020204030203" pitchFamily="34" charset="0"/>
              </a:rPr>
              <a:t>3. Nom du projet 3 ……………………………………………………………………………………………………………………………………………………………………………………………………………………………………………………………..</a:t>
            </a:r>
          </a:p>
        </p:txBody>
      </p:sp>
      <p:sp>
        <p:nvSpPr>
          <p:cNvPr id="12" name="ZoneTexte 11">
            <a:extLst>
              <a:ext uri="{FF2B5EF4-FFF2-40B4-BE49-F238E27FC236}">
                <a16:creationId xmlns:a16="http://schemas.microsoft.com/office/drawing/2014/main" id="{4E266891-6AB2-44EE-BC5C-0277121165FF}"/>
              </a:ext>
            </a:extLst>
          </p:cNvPr>
          <p:cNvSpPr txBox="1"/>
          <p:nvPr/>
        </p:nvSpPr>
        <p:spPr>
          <a:xfrm>
            <a:off x="6478855" y="2880932"/>
            <a:ext cx="5071132"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Tree>
    <p:extLst>
      <p:ext uri="{BB962C8B-B14F-4D97-AF65-F5344CB8AC3E}">
        <p14:creationId xmlns:p14="http://schemas.microsoft.com/office/powerpoint/2010/main" val="26492885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p:cNvSpPr>
          <p:nvPr>
            <p:ph type="ctrTitle"/>
          </p:nvPr>
        </p:nvSpPr>
        <p:spPr>
          <a:xfrm>
            <a:off x="2777932" y="4126099"/>
            <a:ext cx="7039576" cy="1516014"/>
          </a:xfrm>
          <a:effectLst>
            <a:softEdge rad="31750"/>
          </a:effectLst>
        </p:spPr>
        <p:txBody>
          <a:bodyPr>
            <a:normAutofit/>
          </a:bodyPr>
          <a:lstStyle/>
          <a:p>
            <a:r>
              <a:rPr lang="fr-BE" altLang="fr-FR" sz="4000" b="1" dirty="0">
                <a:solidFill>
                  <a:srgbClr val="218351"/>
                </a:solidFill>
                <a:latin typeface="Montserrat" pitchFamily="2" charset="77"/>
                <a:ea typeface="+mn-ea"/>
                <a:cs typeface="+mn-cs"/>
              </a:rPr>
              <a:t>Partie 2 _ </a:t>
            </a:r>
            <a:r>
              <a:rPr lang="fr-BE" sz="4000" b="1" dirty="0">
                <a:solidFill>
                  <a:srgbClr val="218351"/>
                </a:solidFill>
                <a:latin typeface="Montserrat" pitchFamily="2" charset="77"/>
                <a:ea typeface="+mn-ea"/>
                <a:cs typeface="+mn-cs"/>
              </a:rPr>
              <a:t>Feuille de Route</a:t>
            </a:r>
            <a:endParaRPr lang="fr-FR" sz="4000" b="1" dirty="0">
              <a:solidFill>
                <a:srgbClr val="218351"/>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2690607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ChangeArrowheads="1"/>
          </p:cNvSpPr>
          <p:nvPr/>
        </p:nvSpPr>
        <p:spPr bwMode="auto">
          <a:xfrm>
            <a:off x="306148" y="2628600"/>
            <a:ext cx="5424066"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4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Veuillez noter ici le nom de votre projet</a:t>
            </a:r>
            <a:endParaRPr lang="fr-FR" sz="14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ChangeArrowheads="1"/>
          </p:cNvSpPr>
          <p:nvPr/>
        </p:nvSpPr>
        <p:spPr bwMode="auto">
          <a:xfrm>
            <a:off x="265469" y="824513"/>
            <a:ext cx="7948010" cy="1106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sz="1800" b="1" i="1" dirty="0">
                <a:effectLst/>
                <a:latin typeface="Calibri" panose="020F0502020204030204" pitchFamily="34" charset="0"/>
                <a:ea typeface="Calibri" panose="020F0502020204030204" pitchFamily="34" charset="0"/>
              </a:rPr>
              <a:t>Nous vous invitons un maximum à développer une vision globale et cohérente. Si le besoin s’en fait sentir, il vous est toujours possible de dupliquer la partie projet. Discutez-en avec votre coach. </a:t>
            </a:r>
            <a:endParaRPr lang="fr-BE" altLang="fr-FR" sz="2500" b="1" dirty="0">
              <a:solidFill>
                <a:srgbClr val="218351"/>
              </a:solidFill>
              <a:latin typeface="Montserrat" pitchFamily="2" charset="77"/>
            </a:endParaRPr>
          </a:p>
        </p:txBody>
      </p:sp>
      <p:sp>
        <p:nvSpPr>
          <p:cNvPr id="55" name="Rectangle 54">
            <a:extLst>
              <a:ext uri="{FF2B5EF4-FFF2-40B4-BE49-F238E27FC236}">
                <a16:creationId xmlns:a16="http://schemas.microsoft.com/office/drawing/2014/main" id="{854D89D4-E9FD-4BA6-AEAB-068A4DAC4881}"/>
              </a:ext>
            </a:extLst>
          </p:cNvPr>
          <p:cNvSpPr/>
          <p:nvPr/>
        </p:nvSpPr>
        <p:spPr>
          <a:xfrm>
            <a:off x="8434873" y="0"/>
            <a:ext cx="3842657" cy="6858000"/>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57" name="Rectangle 56">
            <a:extLst>
              <a:ext uri="{FF2B5EF4-FFF2-40B4-BE49-F238E27FC236}">
                <a16:creationId xmlns:a16="http://schemas.microsoft.com/office/drawing/2014/main" id="{9379C145-12D9-4734-807D-BB46EC89972E}"/>
              </a:ext>
            </a:extLst>
          </p:cNvPr>
          <p:cNvSpPr/>
          <p:nvPr/>
        </p:nvSpPr>
        <p:spPr>
          <a:xfrm>
            <a:off x="0" y="-167815"/>
            <a:ext cx="6879619"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218351"/>
                </a:solidFill>
                <a:latin typeface="Montserrat" pitchFamily="2" charset="77"/>
              </a:rPr>
              <a:t>PARTIE 2_ </a:t>
            </a:r>
            <a:r>
              <a:rPr lang="fr-FR" sz="2500" b="1" dirty="0">
                <a:solidFill>
                  <a:srgbClr val="218351"/>
                </a:solidFill>
                <a:latin typeface="Montserrat" pitchFamily="2" charset="77"/>
              </a:rPr>
              <a:t>Feuille</a:t>
            </a:r>
            <a:r>
              <a:rPr lang="nl-BE" sz="2500" b="1" dirty="0">
                <a:solidFill>
                  <a:srgbClr val="218351"/>
                </a:solidFill>
                <a:latin typeface="Montserrat" pitchFamily="2" charset="77"/>
              </a:rPr>
              <a:t> de Route</a:t>
            </a:r>
            <a:endParaRPr lang="fr-BE" sz="2500" b="1" dirty="0">
              <a:solidFill>
                <a:srgbClr val="218351"/>
              </a:solidFill>
              <a:latin typeface="Montserrat" pitchFamily="2" charset="77"/>
            </a:endParaRPr>
          </a:p>
        </p:txBody>
      </p:sp>
      <p:sp>
        <p:nvSpPr>
          <p:cNvPr id="21" name="Text Box 2">
            <a:extLst>
              <a:ext uri="{FF2B5EF4-FFF2-40B4-BE49-F238E27FC236}">
                <a16:creationId xmlns:a16="http://schemas.microsoft.com/office/drawing/2014/main" id="{2E1639EB-8D16-41BD-88D2-CAB7B5EA2F6E}"/>
              </a:ext>
            </a:extLst>
          </p:cNvPr>
          <p:cNvSpPr txBox="1">
            <a:spLocks noChangeArrowheads="1"/>
          </p:cNvSpPr>
          <p:nvPr/>
        </p:nvSpPr>
        <p:spPr bwMode="auto">
          <a:xfrm>
            <a:off x="8512435" y="301074"/>
            <a:ext cx="3661930" cy="23527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2000" b="1" dirty="0">
                <a:solidFill>
                  <a:schemeClr val="bg1"/>
                </a:solidFill>
                <a:latin typeface="Montserrat" pitchFamily="2" charset="77"/>
              </a:rPr>
              <a:t>Thématiques</a:t>
            </a:r>
          </a:p>
          <a:p>
            <a:pPr>
              <a:lnSpc>
                <a:spcPct val="115000"/>
              </a:lnSpc>
              <a:spcAft>
                <a:spcPts val="1000"/>
              </a:spcAft>
            </a:pPr>
            <a:r>
              <a:rPr lang="fr-FR" sz="1800" i="1" dirty="0">
                <a:solidFill>
                  <a:schemeClr val="bg1"/>
                </a:solidFill>
                <a:effectLst/>
                <a:latin typeface="Calibri" panose="020F0502020204030204" pitchFamily="34" charset="0"/>
                <a:ea typeface="Calibri" panose="020F0502020204030204" pitchFamily="34" charset="0"/>
              </a:rPr>
              <a:t>Plusieurs choix possibles</a:t>
            </a:r>
            <a:endParaRPr lang="fr-FR" sz="1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q"/>
            </a:pPr>
            <a:endPar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u="sng" dirty="0">
                <a:solidFill>
                  <a:schemeClr val="bg1"/>
                </a:solidFill>
                <a:effectLst/>
                <a:latin typeface="Lato" panose="020F0502020204030203" pitchFamily="34" charset="0"/>
                <a:ea typeface="Lato" panose="020F0502020204030203" pitchFamily="34" charset="0"/>
                <a:cs typeface="Lato" panose="020F0502020204030203" pitchFamily="34" charset="0"/>
              </a:rPr>
              <a:t>Good Food</a:t>
            </a:r>
            <a:r>
              <a:rPr lang="fr-FR" sz="1600" dirty="0">
                <a:solidFill>
                  <a:schemeClr val="bg1"/>
                </a:solidFill>
                <a:effectLst/>
                <a:latin typeface="Lato" panose="020F0502020204030203" pitchFamily="34" charset="0"/>
                <a:ea typeface="Lato" panose="020F0502020204030203" pitchFamily="34" charset="0"/>
                <a:cs typeface="Lato" panose="020F0502020204030203" pitchFamily="34" charset="0"/>
              </a:rPr>
              <a:t> (Alimentation durable et potager collectif)</a:t>
            </a:r>
          </a:p>
          <a:p>
            <a:pPr marL="285750" indent="-285750">
              <a:lnSpc>
                <a:spcPct val="115000"/>
              </a:lnSpc>
              <a:spcAft>
                <a:spcPts val="1000"/>
              </a:spcAft>
              <a:buFont typeface="Wingdings" panose="05000000000000000000" pitchFamily="2" charset="2"/>
              <a:buChar char="q"/>
            </a:pPr>
            <a:r>
              <a:rPr lang="fr-FR" sz="1600" i="1" u="sng" dirty="0">
                <a:solidFill>
                  <a:schemeClr val="bg1"/>
                </a:solidFill>
                <a:effectLst/>
                <a:latin typeface="Lato" panose="020F0502020204030203" pitchFamily="34" charset="0"/>
                <a:ea typeface="Lato" panose="020F0502020204030203" pitchFamily="34" charset="0"/>
                <a:cs typeface="Lato" panose="020F0502020204030203" pitchFamily="34" charset="0"/>
              </a:rPr>
              <a:t>Ressources &amp; déchets</a:t>
            </a:r>
            <a:r>
              <a:rPr lang="fr-FR" sz="1600" i="1" dirty="0">
                <a:solidFill>
                  <a:schemeClr val="bg1"/>
                </a:solidFill>
                <a:effectLst/>
                <a:latin typeface="Lato" panose="020F0502020204030203" pitchFamily="34" charset="0"/>
                <a:ea typeface="Lato" panose="020F0502020204030203" pitchFamily="34" charset="0"/>
                <a:cs typeface="Lato" panose="020F0502020204030203" pitchFamily="34" charset="0"/>
              </a:rPr>
              <a:t> - Propreté publique </a:t>
            </a:r>
            <a:endParaRPr lang="fr-FR" sz="1600" i="1"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i="1" u="sng" dirty="0">
                <a:solidFill>
                  <a:schemeClr val="bg1"/>
                </a:solidFill>
                <a:effectLst/>
                <a:latin typeface="Lato" panose="020F0502020204030203" pitchFamily="34" charset="0"/>
                <a:ea typeface="Lato" panose="020F0502020204030203" pitchFamily="34" charset="0"/>
                <a:cs typeface="Lato" panose="020F0502020204030203" pitchFamily="34" charset="0"/>
              </a:rPr>
              <a:t>Ressources &amp; déchets</a:t>
            </a:r>
            <a:r>
              <a:rPr lang="fr-FR" sz="1600" i="1" dirty="0">
                <a:solidFill>
                  <a:schemeClr val="bg1"/>
                </a:solidFill>
                <a:effectLst/>
                <a:latin typeface="Lato" panose="020F0502020204030203" pitchFamily="34" charset="0"/>
                <a:ea typeface="Lato" panose="020F0502020204030203" pitchFamily="34" charset="0"/>
                <a:cs typeface="Lato" panose="020F0502020204030203" pitchFamily="34" charset="0"/>
              </a:rPr>
              <a:t> - réduction des déchets </a:t>
            </a:r>
          </a:p>
          <a:p>
            <a:pPr marL="285750" indent="-285750">
              <a:lnSpc>
                <a:spcPct val="115000"/>
              </a:lnSpc>
              <a:spcAft>
                <a:spcPts val="1000"/>
              </a:spcAft>
              <a:buFont typeface="Wingdings" panose="05000000000000000000" pitchFamily="2" charset="2"/>
              <a:buChar char="q"/>
            </a:pPr>
            <a:r>
              <a:rPr lang="fr-FR" sz="1600" i="1" u="sng" dirty="0">
                <a:solidFill>
                  <a:schemeClr val="bg1"/>
                </a:solidFill>
                <a:effectLst/>
                <a:latin typeface="Lato" panose="020F0502020204030203" pitchFamily="34" charset="0"/>
                <a:ea typeface="Lato" panose="020F0502020204030203" pitchFamily="34" charset="0"/>
                <a:cs typeface="Lato" panose="020F0502020204030203" pitchFamily="34" charset="0"/>
              </a:rPr>
              <a:t>Ressources &amp; déchets</a:t>
            </a:r>
            <a:r>
              <a:rPr lang="fr-FR" sz="1600" i="1" dirty="0">
                <a:solidFill>
                  <a:schemeClr val="bg1"/>
                </a:solidFill>
                <a:effectLst/>
                <a:latin typeface="Lato" panose="020F0502020204030203" pitchFamily="34" charset="0"/>
                <a:ea typeface="Lato" panose="020F0502020204030203" pitchFamily="34" charset="0"/>
                <a:cs typeface="Lato" panose="020F0502020204030203" pitchFamily="34" charset="0"/>
              </a:rPr>
              <a:t> - Déchets organiques (composts de quartier…) </a:t>
            </a:r>
            <a:endParaRPr lang="fr-FR" sz="1600" i="1"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u="sng" dirty="0">
                <a:solidFill>
                  <a:schemeClr val="bg1"/>
                </a:solidFill>
                <a:effectLst/>
                <a:latin typeface="Lato" panose="020F0502020204030203" pitchFamily="34" charset="0"/>
                <a:ea typeface="Lato" panose="020F0502020204030203" pitchFamily="34" charset="0"/>
                <a:cs typeface="Lato" panose="020F0502020204030203" pitchFamily="34" charset="0"/>
              </a:rPr>
              <a:t>Nature et biodiversité</a:t>
            </a:r>
            <a:r>
              <a:rPr lang="fr-FR" sz="1600" dirty="0">
                <a:solidFill>
                  <a:schemeClr val="bg1"/>
                </a:solidFill>
                <a:effectLst/>
                <a:latin typeface="Lato" panose="020F0502020204030203" pitchFamily="34" charset="0"/>
                <a:ea typeface="Lato" panose="020F0502020204030203" pitchFamily="34" charset="0"/>
                <a:cs typeface="Lato" panose="020F0502020204030203" pitchFamily="34" charset="0"/>
              </a:rPr>
              <a:t> 	</a:t>
            </a:r>
            <a:endParaRPr lang="fr-FR" sz="1600" i="1"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u="sng" dirty="0">
                <a:solidFill>
                  <a:schemeClr val="bg1"/>
                </a:solidFill>
                <a:effectLst/>
                <a:latin typeface="Lato" panose="020F0502020204030203" pitchFamily="34" charset="0"/>
                <a:ea typeface="Lato" panose="020F0502020204030203" pitchFamily="34" charset="0"/>
                <a:cs typeface="Lato" panose="020F0502020204030203" pitchFamily="34" charset="0"/>
              </a:rPr>
              <a:t>Énergie	</a:t>
            </a:r>
            <a:endParaRPr lang="fr-FR" sz="1600" i="1" u="sng"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u="sng" dirty="0">
                <a:solidFill>
                  <a:schemeClr val="bg1"/>
                </a:solidFill>
                <a:effectLst/>
                <a:latin typeface="Lato" panose="020F0502020204030203" pitchFamily="34" charset="0"/>
                <a:ea typeface="Lato" panose="020F0502020204030203" pitchFamily="34" charset="0"/>
                <a:cs typeface="Lato" panose="020F0502020204030203" pitchFamily="34" charset="0"/>
              </a:rPr>
              <a:t>Good Move</a:t>
            </a:r>
            <a:r>
              <a:rPr lang="fr-FR" sz="1600" dirty="0">
                <a:solidFill>
                  <a:schemeClr val="bg1"/>
                </a:solidFill>
                <a:effectLst/>
                <a:latin typeface="Lato" panose="020F0502020204030203" pitchFamily="34" charset="0"/>
                <a:ea typeface="Lato" panose="020F0502020204030203" pitchFamily="34" charset="0"/>
                <a:cs typeface="Lato" panose="020F0502020204030203" pitchFamily="34" charset="0"/>
              </a:rPr>
              <a:t> (Mobilité et espace public)	</a:t>
            </a:r>
          </a:p>
          <a:p>
            <a:pPr marL="285750" indent="-285750">
              <a:lnSpc>
                <a:spcPct val="115000"/>
              </a:lnSpc>
              <a:spcAft>
                <a:spcPts val="1000"/>
              </a:spcAft>
              <a:buFont typeface="Wingdings" panose="05000000000000000000" pitchFamily="2" charset="2"/>
              <a:buChar char="q"/>
            </a:pPr>
            <a:r>
              <a:rPr lang="fr-FR" sz="1600" u="sng" dirty="0">
                <a:solidFill>
                  <a:schemeClr val="bg1"/>
                </a:solidFill>
                <a:effectLst/>
                <a:latin typeface="Lato" panose="020F0502020204030203" pitchFamily="34" charset="0"/>
                <a:ea typeface="Lato" panose="020F0502020204030203" pitchFamily="34" charset="0"/>
                <a:cs typeface="Lato" panose="020F0502020204030203" pitchFamily="34" charset="0"/>
              </a:rPr>
              <a:t>Économie circulaire </a:t>
            </a:r>
          </a:p>
          <a:p>
            <a:pPr marL="285750" indent="-285750">
              <a:lnSpc>
                <a:spcPct val="115000"/>
              </a:lnSpc>
              <a:spcAft>
                <a:spcPts val="1000"/>
              </a:spcAft>
              <a:buFont typeface="Wingdings" panose="05000000000000000000" pitchFamily="2" charset="2"/>
              <a:buChar char="q"/>
            </a:pPr>
            <a:r>
              <a:rPr lang="fr-FR" sz="1600" dirty="0">
                <a:solidFill>
                  <a:schemeClr val="bg1"/>
                </a:solidFill>
                <a:effectLst/>
                <a:latin typeface="Lato" panose="020F0502020204030203" pitchFamily="34" charset="0"/>
                <a:ea typeface="Lato" panose="020F0502020204030203" pitchFamily="34" charset="0"/>
                <a:cs typeface="Lato" panose="020F0502020204030203" pitchFamily="34" charset="0"/>
              </a:rPr>
              <a:t>Autre : ……………</a:t>
            </a:r>
            <a:endParaRPr lang="fr-BE" sz="1600" dirty="0">
              <a:solidFill>
                <a:schemeClr val="bg1"/>
              </a:solidFill>
              <a:latin typeface="Lato" panose="020F0502020204030203" pitchFamily="34" charset="0"/>
              <a:ea typeface="Lato" panose="020F0502020204030203" pitchFamily="34" charset="0"/>
              <a:cs typeface="Lato" panose="020F0502020204030203" pitchFamily="34" charset="0"/>
            </a:endParaRPr>
          </a:p>
          <a:p>
            <a:pPr>
              <a:spcAft>
                <a:spcPts val="1000"/>
              </a:spcAft>
            </a:pPr>
            <a:endParaRPr lang="fr-FR" sz="1600" dirty="0">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
        <p:nvSpPr>
          <p:cNvPr id="40" name="Text Box 2">
            <a:extLst>
              <a:ext uri="{FF2B5EF4-FFF2-40B4-BE49-F238E27FC236}">
                <a16:creationId xmlns:a16="http://schemas.microsoft.com/office/drawing/2014/main" id="{7BBE25A9-0847-4A38-917A-198785E1748E}"/>
              </a:ext>
            </a:extLst>
          </p:cNvPr>
          <p:cNvSpPr txBox="1">
            <a:spLocks noChangeArrowheads="1"/>
          </p:cNvSpPr>
          <p:nvPr/>
        </p:nvSpPr>
        <p:spPr bwMode="auto">
          <a:xfrm>
            <a:off x="298957" y="1998374"/>
            <a:ext cx="4784672"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Le nom de votre. vos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projet.s</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 </a:t>
            </a:r>
          </a:p>
        </p:txBody>
      </p:sp>
      <p:sp>
        <p:nvSpPr>
          <p:cNvPr id="20" name="Ellipse 19">
            <a:extLst>
              <a:ext uri="{FF2B5EF4-FFF2-40B4-BE49-F238E27FC236}">
                <a16:creationId xmlns:a16="http://schemas.microsoft.com/office/drawing/2014/main" id="{E798E9E4-5443-4A34-BB0F-B8D4C8276016}"/>
              </a:ext>
            </a:extLst>
          </p:cNvPr>
          <p:cNvSpPr/>
          <p:nvPr/>
        </p:nvSpPr>
        <p:spPr>
          <a:xfrm>
            <a:off x="11281562" y="219161"/>
            <a:ext cx="564126"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22" name="Ellipse 21">
            <a:extLst>
              <a:ext uri="{FF2B5EF4-FFF2-40B4-BE49-F238E27FC236}">
                <a16:creationId xmlns:a16="http://schemas.microsoft.com/office/drawing/2014/main" id="{7C14FA86-3D98-4E1C-8F81-8841B0D0B7B3}"/>
              </a:ext>
            </a:extLst>
          </p:cNvPr>
          <p:cNvSpPr/>
          <p:nvPr/>
        </p:nvSpPr>
        <p:spPr>
          <a:xfrm>
            <a:off x="10593738" y="219161"/>
            <a:ext cx="56412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1</a:t>
            </a:r>
            <a:endParaRPr lang="fr-BE" sz="1400" b="1" dirty="0"/>
          </a:p>
        </p:txBody>
      </p:sp>
      <p:sp>
        <p:nvSpPr>
          <p:cNvPr id="28" name="Ellipse 27">
            <a:extLst>
              <a:ext uri="{FF2B5EF4-FFF2-40B4-BE49-F238E27FC236}">
                <a16:creationId xmlns:a16="http://schemas.microsoft.com/office/drawing/2014/main" id="{10163A3A-6F23-48DA-A0BF-0E33D0BE554B}"/>
              </a:ext>
            </a:extLst>
          </p:cNvPr>
          <p:cNvSpPr/>
          <p:nvPr/>
        </p:nvSpPr>
        <p:spPr>
          <a:xfrm>
            <a:off x="3258179" y="4917940"/>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photos si vous voulez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Ellipse 36">
            <a:extLst>
              <a:ext uri="{FF2B5EF4-FFF2-40B4-BE49-F238E27FC236}">
                <a16:creationId xmlns:a16="http://schemas.microsoft.com/office/drawing/2014/main" id="{BB226043-B656-4193-BAC3-48E2F8826E69}"/>
              </a:ext>
            </a:extLst>
          </p:cNvPr>
          <p:cNvSpPr/>
          <p:nvPr/>
        </p:nvSpPr>
        <p:spPr>
          <a:xfrm>
            <a:off x="633715" y="4864178"/>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photos si vous voulez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Ellipse 37">
            <a:extLst>
              <a:ext uri="{FF2B5EF4-FFF2-40B4-BE49-F238E27FC236}">
                <a16:creationId xmlns:a16="http://schemas.microsoft.com/office/drawing/2014/main" id="{79680531-C60D-46CC-B5CD-C8395E1631CF}"/>
              </a:ext>
            </a:extLst>
          </p:cNvPr>
          <p:cNvSpPr/>
          <p:nvPr/>
        </p:nvSpPr>
        <p:spPr>
          <a:xfrm>
            <a:off x="1945947" y="4891059"/>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photos si vous voulez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2" name="Ellipse 41">
            <a:extLst>
              <a:ext uri="{FF2B5EF4-FFF2-40B4-BE49-F238E27FC236}">
                <a16:creationId xmlns:a16="http://schemas.microsoft.com/office/drawing/2014/main" id="{B77C864C-8608-44FB-8DE1-090537764F15}"/>
              </a:ext>
            </a:extLst>
          </p:cNvPr>
          <p:cNvSpPr/>
          <p:nvPr/>
        </p:nvSpPr>
        <p:spPr>
          <a:xfrm>
            <a:off x="4602657" y="4891059"/>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photos si vous voulez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Ellipse 42">
            <a:extLst>
              <a:ext uri="{FF2B5EF4-FFF2-40B4-BE49-F238E27FC236}">
                <a16:creationId xmlns:a16="http://schemas.microsoft.com/office/drawing/2014/main" id="{FCA85EA0-44C3-4FD7-84E4-D8FADEC68563}"/>
              </a:ext>
            </a:extLst>
          </p:cNvPr>
          <p:cNvSpPr/>
          <p:nvPr/>
        </p:nvSpPr>
        <p:spPr>
          <a:xfrm>
            <a:off x="5897064" y="4917940"/>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photos si vous voulez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ZoneTexte 43">
            <a:extLst>
              <a:ext uri="{FF2B5EF4-FFF2-40B4-BE49-F238E27FC236}">
                <a16:creationId xmlns:a16="http://schemas.microsoft.com/office/drawing/2014/main" id="{09AB9EB8-586A-423F-8E67-E7D10FC9960F}"/>
              </a:ext>
            </a:extLst>
          </p:cNvPr>
          <p:cNvSpPr txBox="1"/>
          <p:nvPr/>
        </p:nvSpPr>
        <p:spPr>
          <a:xfrm>
            <a:off x="298956" y="4136528"/>
            <a:ext cx="6199414" cy="369332"/>
          </a:xfrm>
          <a:prstGeom prst="rect">
            <a:avLst/>
          </a:prstGeom>
          <a:noFill/>
        </p:spPr>
        <p:txBody>
          <a:bodyPr wrap="square">
            <a:spAutoFit/>
          </a:body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Votre groupe porteur :</a:t>
            </a:r>
          </a:p>
        </p:txBody>
      </p:sp>
    </p:spTree>
    <p:extLst>
      <p:ext uri="{BB962C8B-B14F-4D97-AF65-F5344CB8AC3E}">
        <p14:creationId xmlns:p14="http://schemas.microsoft.com/office/powerpoint/2010/main" val="30998441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Rectangle 14">
            <a:extLst>
              <a:ext uri="{FF2B5EF4-FFF2-40B4-BE49-F238E27FC236}">
                <a16:creationId xmlns:a16="http://schemas.microsoft.com/office/drawing/2014/main" id="{F0F5DE4A-7199-9B41-87A1-F821C371F7C7}"/>
              </a:ext>
            </a:extLst>
          </p:cNvPr>
          <p:cNvSpPr/>
          <p:nvPr/>
        </p:nvSpPr>
        <p:spPr>
          <a:xfrm>
            <a:off x="8815388" y="0"/>
            <a:ext cx="3376611"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18" name="Text Box 2">
            <a:extLst>
              <a:ext uri="{FF2B5EF4-FFF2-40B4-BE49-F238E27FC236}">
                <a16:creationId xmlns:a16="http://schemas.microsoft.com/office/drawing/2014/main" id="{31E46AF8-2B85-457D-AF0F-DCD1858C081B}"/>
              </a:ext>
            </a:extLst>
          </p:cNvPr>
          <p:cNvSpPr txBox="1">
            <a:spLocks noChangeArrowheads="1"/>
          </p:cNvSpPr>
          <p:nvPr/>
        </p:nvSpPr>
        <p:spPr bwMode="auto">
          <a:xfrm>
            <a:off x="453875" y="668003"/>
            <a:ext cx="4623655"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Les acteurs du/des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projet.s</a:t>
            </a:r>
            <a:endParaRPr lang="fr-FR" sz="1800" b="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27" name="ZoneTexte 26">
            <a:extLst>
              <a:ext uri="{FF2B5EF4-FFF2-40B4-BE49-F238E27FC236}">
                <a16:creationId xmlns:a16="http://schemas.microsoft.com/office/drawing/2014/main" id="{29A63316-ACAE-40E9-9CBF-19E5935432F5}"/>
              </a:ext>
            </a:extLst>
          </p:cNvPr>
          <p:cNvSpPr txBox="1"/>
          <p:nvPr/>
        </p:nvSpPr>
        <p:spPr>
          <a:xfrm>
            <a:off x="453875" y="1570201"/>
            <a:ext cx="11520411" cy="692497"/>
          </a:xfrm>
          <a:prstGeom prst="rect">
            <a:avLst/>
          </a:prstGeom>
          <a:noFill/>
        </p:spPr>
        <p:txBody>
          <a:bodyPr wrap="square">
            <a:spAutoFit/>
          </a:bodyPr>
          <a:lstStyle/>
          <a:p>
            <a:r>
              <a:rPr lang="fr-FR" sz="13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Personne(s) de contact pour le/les projet/s. Au </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minimum </a:t>
            </a:r>
            <a:r>
              <a:rPr lang="fr-FR" sz="13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1 personne porteuse et 2 suppléants par projet. Il est possible d’en mentionner plus. Ces personnes s’engagent à assurer le suivi du projet dans sa durée et pourront être contactées par l’accompagnement pour apporter d’avantage d’information. </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Pour les projets inter-quartiers, identifiez les porteurs du projet et indiquez le nom du Quartier Durable auquel vous appartenez.</a:t>
            </a:r>
            <a:endParaRPr lang="fr-BE"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Ellipse 35">
            <a:extLst>
              <a:ext uri="{FF2B5EF4-FFF2-40B4-BE49-F238E27FC236}">
                <a16:creationId xmlns:a16="http://schemas.microsoft.com/office/drawing/2014/main" id="{0AB76184-B224-42F7-9832-1AF1F111D644}"/>
              </a:ext>
            </a:extLst>
          </p:cNvPr>
          <p:cNvSpPr/>
          <p:nvPr/>
        </p:nvSpPr>
        <p:spPr>
          <a:xfrm>
            <a:off x="3580811" y="897798"/>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3&amp;4</a:t>
            </a:r>
            <a:endParaRPr lang="fr-BE" sz="1400" b="1" dirty="0"/>
          </a:p>
        </p:txBody>
      </p:sp>
      <p:graphicFrame>
        <p:nvGraphicFramePr>
          <p:cNvPr id="3" name="Tableau 2">
            <a:extLst>
              <a:ext uri="{FF2B5EF4-FFF2-40B4-BE49-F238E27FC236}">
                <a16:creationId xmlns:a16="http://schemas.microsoft.com/office/drawing/2014/main" id="{C4FA0060-798C-4342-85C0-9105AEADACD7}"/>
              </a:ext>
            </a:extLst>
          </p:cNvPr>
          <p:cNvGraphicFramePr>
            <a:graphicFrameLocks noGrp="1"/>
          </p:cNvGraphicFramePr>
          <p:nvPr>
            <p:extLst>
              <p:ext uri="{D42A27DB-BD31-4B8C-83A1-F6EECF244321}">
                <p14:modId xmlns:p14="http://schemas.microsoft.com/office/powerpoint/2010/main" val="3808780486"/>
              </p:ext>
            </p:extLst>
          </p:nvPr>
        </p:nvGraphicFramePr>
        <p:xfrm>
          <a:off x="636822" y="2506790"/>
          <a:ext cx="10918355" cy="2579116"/>
        </p:xfrm>
        <a:graphic>
          <a:graphicData uri="http://schemas.openxmlformats.org/drawingml/2006/table">
            <a:tbl>
              <a:tblPr firstRow="1" bandRow="1">
                <a:tableStyleId>{5C22544A-7EE6-4342-B048-85BDC9FD1C3A}</a:tableStyleId>
              </a:tblPr>
              <a:tblGrid>
                <a:gridCol w="1938601">
                  <a:extLst>
                    <a:ext uri="{9D8B030D-6E8A-4147-A177-3AD203B41FA5}">
                      <a16:colId xmlns:a16="http://schemas.microsoft.com/office/drawing/2014/main" val="1473406546"/>
                    </a:ext>
                  </a:extLst>
                </a:gridCol>
                <a:gridCol w="1545772">
                  <a:extLst>
                    <a:ext uri="{9D8B030D-6E8A-4147-A177-3AD203B41FA5}">
                      <a16:colId xmlns:a16="http://schemas.microsoft.com/office/drawing/2014/main" val="3127149359"/>
                    </a:ext>
                  </a:extLst>
                </a:gridCol>
                <a:gridCol w="1480457">
                  <a:extLst>
                    <a:ext uri="{9D8B030D-6E8A-4147-A177-3AD203B41FA5}">
                      <a16:colId xmlns:a16="http://schemas.microsoft.com/office/drawing/2014/main" val="2941224464"/>
                    </a:ext>
                  </a:extLst>
                </a:gridCol>
                <a:gridCol w="2368659">
                  <a:extLst>
                    <a:ext uri="{9D8B030D-6E8A-4147-A177-3AD203B41FA5}">
                      <a16:colId xmlns:a16="http://schemas.microsoft.com/office/drawing/2014/main" val="4173727788"/>
                    </a:ext>
                  </a:extLst>
                </a:gridCol>
                <a:gridCol w="1792433">
                  <a:extLst>
                    <a:ext uri="{9D8B030D-6E8A-4147-A177-3AD203B41FA5}">
                      <a16:colId xmlns:a16="http://schemas.microsoft.com/office/drawing/2014/main" val="2530635545"/>
                    </a:ext>
                  </a:extLst>
                </a:gridCol>
                <a:gridCol w="1792433">
                  <a:extLst>
                    <a:ext uri="{9D8B030D-6E8A-4147-A177-3AD203B41FA5}">
                      <a16:colId xmlns:a16="http://schemas.microsoft.com/office/drawing/2014/main" val="4027984801"/>
                    </a:ext>
                  </a:extLst>
                </a:gridCol>
              </a:tblGrid>
              <a:tr h="0">
                <a:tc>
                  <a:txBody>
                    <a:bodyPr/>
                    <a:lstStyle/>
                    <a:p>
                      <a:pPr algn="l">
                        <a:lnSpc>
                          <a:spcPct val="115000"/>
                        </a:lnSpc>
                        <a:spcAft>
                          <a:spcPts val="1000"/>
                        </a:spcAft>
                      </a:pPr>
                      <a:r>
                        <a:rPr lang="fr-FR" sz="1500" dirty="0">
                          <a:solidFill>
                            <a:schemeClr val="bg1"/>
                          </a:solidFill>
                          <a:effectLst/>
                          <a:latin typeface="Lato" panose="020F0502020204030203" pitchFamily="34" charset="0"/>
                          <a:ea typeface="Lato" panose="020F0502020204030203" pitchFamily="34" charset="0"/>
                          <a:cs typeface="Lato" panose="020F0502020204030203" pitchFamily="34" charset="0"/>
                        </a:rPr>
                        <a:t>Nom et prénom</a:t>
                      </a:r>
                      <a:endParaRPr lang="fr-BE" sz="15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53340" algn="l" defTabSz="914400" rtl="0" eaLnBrk="1" latinLnBrk="0" hangingPunct="1">
                        <a:lnSpc>
                          <a:spcPct val="115000"/>
                        </a:lnSpc>
                        <a:spcAft>
                          <a:spcPts val="1000"/>
                        </a:spcAft>
                        <a:tabLst>
                          <a:tab pos="1585595" algn="l"/>
                        </a:tabLs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Mail	</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Tel</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Adresse postale</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lvl="0" indent="0" algn="l" defTabSz="914400" rtl="0" eaLnBrk="1" fontAlgn="auto" latinLnBrk="0" hangingPunct="1">
                        <a:lnSpc>
                          <a:spcPct val="115000"/>
                        </a:lnSpc>
                        <a:spcBef>
                          <a:spcPts val="0"/>
                        </a:spcBef>
                        <a:spcAft>
                          <a:spcPts val="1000"/>
                        </a:spcAft>
                        <a:buClrTx/>
                        <a:buSzTx/>
                        <a:buFontTx/>
                        <a:buNone/>
                        <a:tabLst/>
                        <a:defRPr/>
                      </a:pPr>
                      <a:r>
                        <a:rPr lang="fr-FR" sz="1500" dirty="0">
                          <a:solidFill>
                            <a:schemeClr val="bg1"/>
                          </a:solidFill>
                          <a:effectLst/>
                          <a:latin typeface="Lato" panose="020F0502020204030203" pitchFamily="34" charset="0"/>
                          <a:ea typeface="Lato" panose="020F0502020204030203" pitchFamily="34" charset="0"/>
                          <a:cs typeface="Lato" panose="020F0502020204030203" pitchFamily="34" charset="0"/>
                        </a:rPr>
                        <a:t>Rôles et tâches assurés</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Pour quel projet?</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extLst>
                  <a:ext uri="{0D108BD9-81ED-4DB2-BD59-A6C34878D82A}">
                    <a16:rowId xmlns:a16="http://schemas.microsoft.com/office/drawing/2014/main" val="1711259495"/>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212164"/>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112929"/>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7774340"/>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3445586"/>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9011314"/>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9367931"/>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5921436"/>
                  </a:ext>
                </a:extLst>
              </a:tr>
            </a:tbl>
          </a:graphicData>
        </a:graphic>
      </p:graphicFrame>
      <p:sp>
        <p:nvSpPr>
          <p:cNvPr id="37" name="Ellipse 36">
            <a:extLst>
              <a:ext uri="{FF2B5EF4-FFF2-40B4-BE49-F238E27FC236}">
                <a16:creationId xmlns:a16="http://schemas.microsoft.com/office/drawing/2014/main" id="{B9A974C0-FB95-4CBA-AC55-1716C65512BA}"/>
              </a:ext>
            </a:extLst>
          </p:cNvPr>
          <p:cNvSpPr/>
          <p:nvPr/>
        </p:nvSpPr>
        <p:spPr>
          <a:xfrm>
            <a:off x="4501714" y="869299"/>
            <a:ext cx="730735"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4&amp;6</a:t>
            </a:r>
            <a:endParaRPr lang="fr-BE" sz="1400" b="1" dirty="0"/>
          </a:p>
        </p:txBody>
      </p:sp>
    </p:spTree>
    <p:extLst>
      <p:ext uri="{BB962C8B-B14F-4D97-AF65-F5344CB8AC3E}">
        <p14:creationId xmlns:p14="http://schemas.microsoft.com/office/powerpoint/2010/main" val="991631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Grp="1" noRot="1" noMove="1" noResize="1" noEditPoints="1" noAdjustHandles="1" noChangeArrowheads="1" noChangeShapeType="1"/>
          </p:cNvSpPr>
          <p:nvPr/>
        </p:nvSpPr>
        <p:spPr bwMode="auto">
          <a:xfrm>
            <a:off x="224399" y="3150200"/>
            <a:ext cx="3565325"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Veuillez décrire </a:t>
            </a:r>
            <a:r>
              <a:rPr lang="fr-FR" sz="1400" dirty="0" err="1">
                <a:solidFill>
                  <a:srgbClr val="218351"/>
                </a:solidFill>
                <a:effectLst/>
                <a:latin typeface="Lato" panose="020F0502020204030203" pitchFamily="34" charset="0"/>
                <a:ea typeface="Lato" panose="020F0502020204030203" pitchFamily="34" charset="0"/>
                <a:cs typeface="Lato" panose="020F0502020204030203" pitchFamily="34" charset="0"/>
              </a:rPr>
              <a:t>le.s</a:t>
            </a:r>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effectLst/>
                <a:latin typeface="Lato" panose="020F0502020204030203" pitchFamily="34" charset="0"/>
                <a:ea typeface="Lato" panose="020F0502020204030203" pitchFamily="34" charset="0"/>
                <a:cs typeface="Lato" panose="020F0502020204030203" pitchFamily="34" charset="0"/>
              </a:rPr>
              <a:t>projet.s</a:t>
            </a:r>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 dans les grandes lignes. </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Sur quoi portera votre projet ? </a:t>
            </a:r>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 </a:t>
            </a:r>
            <a:endParaRPr lang="fr-FR" sz="14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Grp="1" noRot="1" noMove="1" noResize="1" noEditPoints="1" noAdjustHandles="1" noChangeArrowheads="1" noChangeShapeType="1"/>
          </p:cNvSpPr>
          <p:nvPr/>
        </p:nvSpPr>
        <p:spPr bwMode="auto">
          <a:xfrm>
            <a:off x="265466" y="651897"/>
            <a:ext cx="7948010" cy="391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1600" b="1" dirty="0">
                <a:solidFill>
                  <a:srgbClr val="218351"/>
                </a:solidFill>
                <a:latin typeface="Montserrat" pitchFamily="2" charset="77"/>
              </a:rPr>
              <a:t>Informations de base</a:t>
            </a:r>
            <a:endParaRPr lang="fr-BE" altLang="fr-FR" sz="1600" b="1" dirty="0">
              <a:solidFill>
                <a:srgbClr val="218351"/>
              </a:solidFill>
              <a:latin typeface="Montserrat" pitchFamily="2" charset="77"/>
            </a:endParaRPr>
          </a:p>
        </p:txBody>
      </p:sp>
      <p:sp>
        <p:nvSpPr>
          <p:cNvPr id="40" name="Text Box 2">
            <a:extLst>
              <a:ext uri="{FF2B5EF4-FFF2-40B4-BE49-F238E27FC236}">
                <a16:creationId xmlns:a16="http://schemas.microsoft.com/office/drawing/2014/main" id="{7BBE25A9-0847-4A38-917A-198785E1748E}"/>
              </a:ext>
            </a:extLst>
          </p:cNvPr>
          <p:cNvSpPr txBox="1">
            <a:spLocks noGrp="1" noRot="1" noMove="1" noResize="1" noEditPoints="1" noAdjustHandles="1" noChangeArrowheads="1" noChangeShapeType="1"/>
          </p:cNvSpPr>
          <p:nvPr/>
        </p:nvSpPr>
        <p:spPr bwMode="auto">
          <a:xfrm>
            <a:off x="1000108" y="2470347"/>
            <a:ext cx="300510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Le projet</a:t>
            </a:r>
          </a:p>
        </p:txBody>
      </p:sp>
      <p:sp>
        <p:nvSpPr>
          <p:cNvPr id="16" name="ZoneTexte 15">
            <a:extLst>
              <a:ext uri="{FF2B5EF4-FFF2-40B4-BE49-F238E27FC236}">
                <a16:creationId xmlns:a16="http://schemas.microsoft.com/office/drawing/2014/main" id="{DA660143-BBA2-4A93-8F89-05EB0F491F0F}"/>
              </a:ext>
            </a:extLst>
          </p:cNvPr>
          <p:cNvSpPr txBox="1">
            <a:spLocks noGrp="1" noRot="1" noMove="1" noResize="1" noEditPoints="1" noAdjustHandles="1" noChangeArrowheads="1" noChangeShapeType="1"/>
          </p:cNvSpPr>
          <p:nvPr/>
        </p:nvSpPr>
        <p:spPr>
          <a:xfrm>
            <a:off x="320875" y="1086853"/>
            <a:ext cx="7892599" cy="276999"/>
          </a:xfrm>
          <a:prstGeom prst="rect">
            <a:avLst/>
          </a:prstGeom>
          <a:noFill/>
        </p:spPr>
        <p:txBody>
          <a:bodyPr wrap="square">
            <a:spAutoFit/>
          </a:bodyPr>
          <a:lstStyle/>
          <a:p>
            <a:r>
              <a:rPr lang="fr-FR" sz="12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Votre projet est-il sur un terrain communal/ régional/ propriétaire privé ?</a:t>
            </a:r>
            <a:endParaRPr lang="fr-BE" sz="1200" dirty="0"/>
          </a:p>
        </p:txBody>
      </p:sp>
      <p:sp>
        <p:nvSpPr>
          <p:cNvPr id="20" name="ZoneTexte 19">
            <a:extLst>
              <a:ext uri="{FF2B5EF4-FFF2-40B4-BE49-F238E27FC236}">
                <a16:creationId xmlns:a16="http://schemas.microsoft.com/office/drawing/2014/main" id="{95658AF8-5262-4374-9757-B01902238ED2}"/>
              </a:ext>
            </a:extLst>
          </p:cNvPr>
          <p:cNvSpPr txBox="1">
            <a:spLocks noGrp="1" noRot="1" noMove="1" noResize="1" noEditPoints="1" noAdjustHandles="1" noChangeArrowheads="1" noChangeShapeType="1"/>
          </p:cNvSpPr>
          <p:nvPr/>
        </p:nvSpPr>
        <p:spPr>
          <a:xfrm>
            <a:off x="376027" y="1420719"/>
            <a:ext cx="6192520" cy="632866"/>
          </a:xfrm>
          <a:prstGeom prst="rect">
            <a:avLst/>
          </a:prstGeom>
          <a:noFill/>
        </p:spPr>
        <p:txBody>
          <a:bodyPr wrap="square">
            <a:spAutoFit/>
          </a:bodyPr>
          <a:lstStyle/>
          <a:p>
            <a:pPr marL="285750" indent="-285750">
              <a:lnSpc>
                <a:spcPct val="115000"/>
              </a:lnSpc>
              <a:spcAft>
                <a:spcPts val="1000"/>
              </a:spcAft>
              <a:buFont typeface="Wingdings" panose="05000000000000000000" pitchFamily="2" charset="2"/>
              <a:buChar char="q"/>
            </a:pPr>
            <a:r>
              <a:rPr lang="fr-FR"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Oui</a:t>
            </a:r>
          </a:p>
          <a:p>
            <a:pPr marL="285750" indent="-285750">
              <a:lnSpc>
                <a:spcPct val="115000"/>
              </a:lnSpc>
              <a:spcAft>
                <a:spcPts val="1000"/>
              </a:spcAft>
              <a:buFont typeface="Wingdings" panose="05000000000000000000" pitchFamily="2" charset="2"/>
              <a:buChar char="q"/>
            </a:pPr>
            <a:r>
              <a:rPr lang="fr-FR"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Non</a:t>
            </a:r>
            <a:endParaRPr lang="fr-FR" sz="1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ZoneTexte 21">
            <a:extLst>
              <a:ext uri="{FF2B5EF4-FFF2-40B4-BE49-F238E27FC236}">
                <a16:creationId xmlns:a16="http://schemas.microsoft.com/office/drawing/2014/main" id="{3AFC6772-2212-48B1-B17E-CA10CDF708A5}"/>
              </a:ext>
            </a:extLst>
          </p:cNvPr>
          <p:cNvSpPr txBox="1"/>
          <p:nvPr/>
        </p:nvSpPr>
        <p:spPr>
          <a:xfrm>
            <a:off x="3047125" y="1495721"/>
            <a:ext cx="3941504" cy="615553"/>
          </a:xfrm>
          <a:prstGeom prst="rect">
            <a:avLst/>
          </a:prstGeom>
          <a:noFill/>
        </p:spPr>
        <p:txBody>
          <a:bodyPr wrap="square">
            <a:spAutoFit/>
          </a:bodyPr>
          <a:lstStyle/>
          <a:p>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Si oui, veuillez préciser le nom du propriétaire : </a:t>
            </a:r>
          </a:p>
          <a:p>
            <a:endParaRPr lang="fr-FR" sz="11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r>
              <a:rPr lang="fr-BE" sz="11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FR" sz="11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3" name="Rectangle 22">
            <a:extLst>
              <a:ext uri="{FF2B5EF4-FFF2-40B4-BE49-F238E27FC236}">
                <a16:creationId xmlns:a16="http://schemas.microsoft.com/office/drawing/2014/main" id="{217826D6-7D56-425F-A1C2-AAFB39322C95}"/>
              </a:ext>
            </a:extLst>
          </p:cNvPr>
          <p:cNvSpPr>
            <a:spLocks/>
          </p:cNvSpPr>
          <p:nvPr/>
        </p:nvSpPr>
        <p:spPr>
          <a:xfrm>
            <a:off x="4155856" y="3092171"/>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8" name="Text Box 2">
            <a:extLst>
              <a:ext uri="{FF2B5EF4-FFF2-40B4-BE49-F238E27FC236}">
                <a16:creationId xmlns:a16="http://schemas.microsoft.com/office/drawing/2014/main" id="{0FE22523-2DCE-437A-8ED7-1A02D10C3B94}"/>
              </a:ext>
            </a:extLst>
          </p:cNvPr>
          <p:cNvSpPr txBox="1">
            <a:spLocks noGrp="1" noRot="1" noMove="1" noResize="1" noEditPoints="1" noAdjustHandles="1" noChangeArrowheads="1" noChangeShapeType="1"/>
          </p:cNvSpPr>
          <p:nvPr/>
        </p:nvSpPr>
        <p:spPr bwMode="auto">
          <a:xfrm>
            <a:off x="4860698" y="2512679"/>
            <a:ext cx="317544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Les objectifs</a:t>
            </a:r>
          </a:p>
        </p:txBody>
      </p:sp>
      <p:sp>
        <p:nvSpPr>
          <p:cNvPr id="17" name="Text Box 2">
            <a:extLst>
              <a:ext uri="{FF2B5EF4-FFF2-40B4-BE49-F238E27FC236}">
                <a16:creationId xmlns:a16="http://schemas.microsoft.com/office/drawing/2014/main" id="{168B4790-F60E-448D-9BA2-E0EB69CAD18C}"/>
              </a:ext>
            </a:extLst>
          </p:cNvPr>
          <p:cNvSpPr txBox="1">
            <a:spLocks noGrp="1" noRot="1" noMove="1" noResize="1" noEditPoints="1" noAdjustHandles="1" noChangeArrowheads="1" noChangeShapeType="1"/>
          </p:cNvSpPr>
          <p:nvPr/>
        </p:nvSpPr>
        <p:spPr bwMode="auto">
          <a:xfrm>
            <a:off x="4264315" y="3139553"/>
            <a:ext cx="386971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Veuillez décrire </a:t>
            </a:r>
            <a:r>
              <a:rPr lang="fr-FR" sz="1400" dirty="0" err="1">
                <a:solidFill>
                  <a:srgbClr val="218351"/>
                </a:solidFill>
                <a:effectLst/>
                <a:latin typeface="Lato" panose="020F0502020204030203" pitchFamily="34" charset="0"/>
                <a:ea typeface="Lato" panose="020F0502020204030203" pitchFamily="34" charset="0"/>
                <a:cs typeface="Lato" panose="020F0502020204030203" pitchFamily="34" charset="0"/>
              </a:rPr>
              <a:t>le.s</a:t>
            </a:r>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effectLst/>
                <a:latin typeface="Lato" panose="020F0502020204030203" pitchFamily="34" charset="0"/>
                <a:ea typeface="Lato" panose="020F0502020204030203" pitchFamily="34" charset="0"/>
                <a:cs typeface="Lato" panose="020F0502020204030203" pitchFamily="34" charset="0"/>
              </a:rPr>
              <a:t>projet.s</a:t>
            </a:r>
            <a:r>
              <a:rPr lang="fr-FR" sz="1400" dirty="0">
                <a:solidFill>
                  <a:srgbClr val="218351"/>
                </a:solidFill>
                <a:effectLst/>
                <a:latin typeface="Lato" panose="020F0502020204030203" pitchFamily="34" charset="0"/>
                <a:ea typeface="Lato" panose="020F0502020204030203" pitchFamily="34" charset="0"/>
                <a:cs typeface="Lato" panose="020F0502020204030203" pitchFamily="34" charset="0"/>
              </a:rPr>
              <a:t> dans les grandes lignes. </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Quels sont les objectifs poursuivis ?</a:t>
            </a:r>
          </a:p>
        </p:txBody>
      </p:sp>
      <p:sp>
        <p:nvSpPr>
          <p:cNvPr id="15" name="Rectangle 14">
            <a:extLst>
              <a:ext uri="{FF2B5EF4-FFF2-40B4-BE49-F238E27FC236}">
                <a16:creationId xmlns:a16="http://schemas.microsoft.com/office/drawing/2014/main" id="{F0F5DE4A-7199-9B41-87A1-F821C371F7C7}"/>
              </a:ext>
            </a:extLst>
          </p:cNvPr>
          <p:cNvSpPr>
            <a:spLocks noGrp="1" noRot="1" noMove="1" noResize="1" noEditPoints="1" noAdjustHandles="1" noChangeArrowheads="1" noChangeShapeType="1"/>
          </p:cNvSpPr>
          <p:nvPr/>
        </p:nvSpPr>
        <p:spPr>
          <a:xfrm>
            <a:off x="8815388" y="0"/>
            <a:ext cx="3376611"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18" name="Ellipse 17">
            <a:extLst>
              <a:ext uri="{FF2B5EF4-FFF2-40B4-BE49-F238E27FC236}">
                <a16:creationId xmlns:a16="http://schemas.microsoft.com/office/drawing/2014/main" id="{9EA8F8BB-E443-42E5-B517-81F39328EBB3}"/>
              </a:ext>
            </a:extLst>
          </p:cNvPr>
          <p:cNvSpPr>
            <a:spLocks noGrp="1" noRot="1" noMove="1" noResize="1" noEditPoints="1" noAdjustHandles="1" noChangeArrowheads="1" noChangeShapeType="1"/>
          </p:cNvSpPr>
          <p:nvPr/>
        </p:nvSpPr>
        <p:spPr>
          <a:xfrm>
            <a:off x="2823182" y="461587"/>
            <a:ext cx="590039"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5</a:t>
            </a:r>
            <a:endParaRPr lang="fr-BE" sz="1400" b="1" dirty="0"/>
          </a:p>
        </p:txBody>
      </p:sp>
      <p:sp>
        <p:nvSpPr>
          <p:cNvPr id="21" name="ZoneTexte 20">
            <a:extLst>
              <a:ext uri="{FF2B5EF4-FFF2-40B4-BE49-F238E27FC236}">
                <a16:creationId xmlns:a16="http://schemas.microsoft.com/office/drawing/2014/main" id="{092CB5ED-97F5-4849-860A-DFE8D3FCBD5F}"/>
              </a:ext>
            </a:extLst>
          </p:cNvPr>
          <p:cNvSpPr txBox="1"/>
          <p:nvPr/>
        </p:nvSpPr>
        <p:spPr>
          <a:xfrm>
            <a:off x="376027" y="4017463"/>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29" name="Ellipse 28">
            <a:extLst>
              <a:ext uri="{FF2B5EF4-FFF2-40B4-BE49-F238E27FC236}">
                <a16:creationId xmlns:a16="http://schemas.microsoft.com/office/drawing/2014/main" id="{52356E9D-B2DE-4597-AA56-BAFAF4C1235F}"/>
              </a:ext>
            </a:extLst>
          </p:cNvPr>
          <p:cNvSpPr>
            <a:spLocks/>
          </p:cNvSpPr>
          <p:nvPr/>
        </p:nvSpPr>
        <p:spPr>
          <a:xfrm>
            <a:off x="265466" y="2440978"/>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30" name="Ellipse 29">
            <a:extLst>
              <a:ext uri="{FF2B5EF4-FFF2-40B4-BE49-F238E27FC236}">
                <a16:creationId xmlns:a16="http://schemas.microsoft.com/office/drawing/2014/main" id="{00629BAA-86AC-4B7C-AE3D-366E265F661D}"/>
              </a:ext>
            </a:extLst>
          </p:cNvPr>
          <p:cNvSpPr>
            <a:spLocks/>
          </p:cNvSpPr>
          <p:nvPr/>
        </p:nvSpPr>
        <p:spPr>
          <a:xfrm>
            <a:off x="4155856" y="2426098"/>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35" name="Rectangle 34">
            <a:extLst>
              <a:ext uri="{FF2B5EF4-FFF2-40B4-BE49-F238E27FC236}">
                <a16:creationId xmlns:a16="http://schemas.microsoft.com/office/drawing/2014/main" id="{3AD5CE91-DAB2-4D81-8EFF-654B99AB6F4E}"/>
              </a:ext>
            </a:extLst>
          </p:cNvPr>
          <p:cNvSpPr>
            <a:spLocks/>
          </p:cNvSpPr>
          <p:nvPr/>
        </p:nvSpPr>
        <p:spPr>
          <a:xfrm>
            <a:off x="177678" y="3099087"/>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6" name="Rectangle 35">
            <a:extLst>
              <a:ext uri="{FF2B5EF4-FFF2-40B4-BE49-F238E27FC236}">
                <a16:creationId xmlns:a16="http://schemas.microsoft.com/office/drawing/2014/main" id="{6ED91D87-800C-41C6-8977-57E8973578C7}"/>
              </a:ext>
            </a:extLst>
          </p:cNvPr>
          <p:cNvSpPr>
            <a:spLocks/>
          </p:cNvSpPr>
          <p:nvPr/>
        </p:nvSpPr>
        <p:spPr>
          <a:xfrm>
            <a:off x="8168915" y="3099086"/>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7" name="Ellipse 36">
            <a:extLst>
              <a:ext uri="{FF2B5EF4-FFF2-40B4-BE49-F238E27FC236}">
                <a16:creationId xmlns:a16="http://schemas.microsoft.com/office/drawing/2014/main" id="{D083F7D3-EA46-46D4-A120-66BD0C237157}"/>
              </a:ext>
            </a:extLst>
          </p:cNvPr>
          <p:cNvSpPr>
            <a:spLocks/>
          </p:cNvSpPr>
          <p:nvPr/>
        </p:nvSpPr>
        <p:spPr>
          <a:xfrm>
            <a:off x="8111677" y="2426097"/>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a:t>
            </a:r>
            <a:endParaRPr lang="fr-BE" sz="1400" b="1" dirty="0"/>
          </a:p>
        </p:txBody>
      </p:sp>
      <p:sp>
        <p:nvSpPr>
          <p:cNvPr id="38" name="Text Box 2">
            <a:extLst>
              <a:ext uri="{FF2B5EF4-FFF2-40B4-BE49-F238E27FC236}">
                <a16:creationId xmlns:a16="http://schemas.microsoft.com/office/drawing/2014/main" id="{8AB36881-1944-429F-9456-AE5717A2C9BD}"/>
              </a:ext>
            </a:extLst>
          </p:cNvPr>
          <p:cNvSpPr txBox="1">
            <a:spLocks noGrp="1" noRot="1" noMove="1" noResize="1" noEditPoints="1" noAdjustHandles="1" noChangeArrowheads="1" noChangeShapeType="1"/>
          </p:cNvSpPr>
          <p:nvPr/>
        </p:nvSpPr>
        <p:spPr bwMode="auto">
          <a:xfrm>
            <a:off x="8873756" y="2547017"/>
            <a:ext cx="317544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L’ouverture</a:t>
            </a:r>
          </a:p>
        </p:txBody>
      </p:sp>
      <p:sp>
        <p:nvSpPr>
          <p:cNvPr id="39" name="ZoneTexte 38">
            <a:extLst>
              <a:ext uri="{FF2B5EF4-FFF2-40B4-BE49-F238E27FC236}">
                <a16:creationId xmlns:a16="http://schemas.microsoft.com/office/drawing/2014/main" id="{D65597CF-27BE-40CD-ADBF-4AF042373CA3}"/>
              </a:ext>
            </a:extLst>
          </p:cNvPr>
          <p:cNvSpPr txBox="1">
            <a:spLocks noGrp="1" noRot="1" noMove="1" noResize="1" noEditPoints="1" noAdjustHandles="1" noChangeArrowheads="1" noChangeShapeType="1"/>
          </p:cNvSpPr>
          <p:nvPr/>
        </p:nvSpPr>
        <p:spPr>
          <a:xfrm>
            <a:off x="8335919" y="3207908"/>
            <a:ext cx="3713283" cy="523220"/>
          </a:xfrm>
          <a:prstGeom prst="rect">
            <a:avLst/>
          </a:prstGeom>
          <a:noFill/>
        </p:spPr>
        <p:txBody>
          <a:bodyPr wrap="square">
            <a:spAutoFit/>
          </a:bodyPr>
          <a:lstStyle/>
          <a:p>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Explicitez-nous la manière dont vous ouvrirez votre/vos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projet.s</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à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tou.te.s</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 </a:t>
            </a:r>
            <a:endParaRPr lang="fr-BE" sz="14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41" name="ZoneTexte 40">
            <a:extLst>
              <a:ext uri="{FF2B5EF4-FFF2-40B4-BE49-F238E27FC236}">
                <a16:creationId xmlns:a16="http://schemas.microsoft.com/office/drawing/2014/main" id="{AD8CAAD1-17F4-4576-AB7F-302445F6D4DC}"/>
              </a:ext>
            </a:extLst>
          </p:cNvPr>
          <p:cNvSpPr txBox="1"/>
          <p:nvPr/>
        </p:nvSpPr>
        <p:spPr>
          <a:xfrm>
            <a:off x="4417112" y="4096759"/>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42" name="ZoneTexte 41">
            <a:extLst>
              <a:ext uri="{FF2B5EF4-FFF2-40B4-BE49-F238E27FC236}">
                <a16:creationId xmlns:a16="http://schemas.microsoft.com/office/drawing/2014/main" id="{27A2C44C-DC25-4616-AE73-E027D10159F6}"/>
              </a:ext>
            </a:extLst>
          </p:cNvPr>
          <p:cNvSpPr txBox="1"/>
          <p:nvPr/>
        </p:nvSpPr>
        <p:spPr>
          <a:xfrm>
            <a:off x="8528062" y="4143747"/>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31" name="ZoneTexte 30">
            <a:extLst>
              <a:ext uri="{FF2B5EF4-FFF2-40B4-BE49-F238E27FC236}">
                <a16:creationId xmlns:a16="http://schemas.microsoft.com/office/drawing/2014/main" id="{4418904B-49B9-D77D-AD85-63C9BF9FB3FA}"/>
              </a:ext>
            </a:extLst>
          </p:cNvPr>
          <p:cNvSpPr txBox="1">
            <a:spLocks noGrp="1" noRot="1" noMove="1" noResize="1" noEditPoints="1" noAdjustHandles="1" noChangeArrowheads="1" noChangeShapeType="1"/>
          </p:cNvSpPr>
          <p:nvPr/>
        </p:nvSpPr>
        <p:spPr>
          <a:xfrm>
            <a:off x="7336221" y="1044400"/>
            <a:ext cx="3941504" cy="646331"/>
          </a:xfrm>
          <a:prstGeom prst="rect">
            <a:avLst/>
          </a:prstGeom>
          <a:noFill/>
        </p:spPr>
        <p:txBody>
          <a:bodyPr wrap="square">
            <a:spAutoFit/>
          </a:bodyPr>
          <a:lstStyle/>
          <a:p>
            <a:pPr marL="678180" indent="-228600"/>
            <a:r>
              <a:rPr lang="fr-FR" sz="1200" b="1" dirty="0">
                <a:solidFill>
                  <a:srgbClr val="FF0000"/>
                </a:solidFill>
                <a:effectLst/>
                <a:latin typeface="Lato" panose="020F0502020204030203" pitchFamily="34" charset="0"/>
                <a:ea typeface="Lato" panose="020F0502020204030203" pitchFamily="34" charset="0"/>
                <a:cs typeface="Lato" panose="020F0502020204030203" pitchFamily="34" charset="0"/>
              </a:rPr>
              <a:t>Rappel, n’oubliez-pas de nous fournir en annexe les éventuels documents « Autorisation d’occupation des sols ».</a:t>
            </a:r>
            <a:endParaRPr lang="fr-BE" sz="1200" b="1" dirty="0">
              <a:solidFill>
                <a:srgbClr val="FF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3978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2A5968-A137-48C8-9966-84163CE910E3}"/>
              </a:ext>
            </a:extLst>
          </p:cNvPr>
          <p:cNvSpPr/>
          <p:nvPr/>
        </p:nvSpPr>
        <p:spPr>
          <a:xfrm>
            <a:off x="0" y="6450714"/>
            <a:ext cx="12192000" cy="421142"/>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9" name="ZoneTexte 18">
            <a:extLst>
              <a:ext uri="{FF2B5EF4-FFF2-40B4-BE49-F238E27FC236}">
                <a16:creationId xmlns:a16="http://schemas.microsoft.com/office/drawing/2014/main" id="{7146C7DF-0808-4A0B-BF60-24D423461374}"/>
              </a:ext>
            </a:extLst>
          </p:cNvPr>
          <p:cNvSpPr txBox="1">
            <a:spLocks noGrp="1" noRot="1" noMove="1" noResize="1" noEditPoints="1" noAdjustHandles="1" noChangeArrowheads="1" noChangeShapeType="1"/>
          </p:cNvSpPr>
          <p:nvPr/>
        </p:nvSpPr>
        <p:spPr>
          <a:xfrm>
            <a:off x="386443" y="313110"/>
            <a:ext cx="6101442" cy="425501"/>
          </a:xfrm>
          <a:prstGeom prst="rect">
            <a:avLst/>
          </a:prstGeom>
          <a:noFill/>
        </p:spPr>
        <p:txBody>
          <a:bodyPr wrap="square">
            <a:spAutoFit/>
          </a:bodyPr>
          <a:lstStyle/>
          <a:p>
            <a:pPr>
              <a:lnSpc>
                <a:spcPct val="115000"/>
              </a:lnSpc>
              <a:spcAft>
                <a:spcPts val="1000"/>
              </a:spcAft>
            </a:pPr>
            <a:r>
              <a:rPr lang="fr-BE" altLang="fr-FR" sz="2000" b="1" dirty="0">
                <a:solidFill>
                  <a:srgbClr val="218351"/>
                </a:solidFill>
                <a:latin typeface="Montserrat" pitchFamily="2" charset="77"/>
              </a:rPr>
              <a:t>Préambule</a:t>
            </a:r>
          </a:p>
        </p:txBody>
      </p:sp>
      <p:sp>
        <p:nvSpPr>
          <p:cNvPr id="21" name="ZoneTexte 20">
            <a:extLst>
              <a:ext uri="{FF2B5EF4-FFF2-40B4-BE49-F238E27FC236}">
                <a16:creationId xmlns:a16="http://schemas.microsoft.com/office/drawing/2014/main" id="{466FD06F-6402-4C41-94AE-80DF0FE78CE3}"/>
              </a:ext>
            </a:extLst>
          </p:cNvPr>
          <p:cNvSpPr txBox="1">
            <a:spLocks noGrp="1" noRot="1" noMove="1" noResize="1" noEditPoints="1" noAdjustHandles="1" noChangeArrowheads="1" noChangeShapeType="1"/>
          </p:cNvSpPr>
          <p:nvPr/>
        </p:nvSpPr>
        <p:spPr>
          <a:xfrm>
            <a:off x="386443" y="1266904"/>
            <a:ext cx="11152413" cy="4669227"/>
          </a:xfrm>
          <a:prstGeom prst="rect">
            <a:avLst/>
          </a:prstGeom>
          <a:noFill/>
        </p:spPr>
        <p:txBody>
          <a:bodyPr wrap="square">
            <a:spAutoFit/>
          </a:bodyPr>
          <a:lstStyle/>
          <a:p>
            <a:pPr>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Nous vous demandons de lire le « Règlement du budget participatif de l’appel à projets des Quartiers Durables Citoyens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R="540385">
              <a:lnSpc>
                <a:spcPct val="150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kern="150" dirty="0">
                <a:solidFill>
                  <a:srgbClr val="000000"/>
                </a:solidFill>
                <a:effectLst/>
                <a:latin typeface="Calibri" panose="020F0502020204030204" pitchFamily="34" charset="0"/>
                <a:ea typeface="ヒラギノ角ゴ Pro W3"/>
                <a:cs typeface="Calibri" panose="020F0502020204030204" pitchFamily="34" charset="0"/>
              </a:rPr>
              <a:t>Votre dossier ne sera analysé par le Conseil que s’il remplit les critères de recevabilité. Voir tous les critères de recevabilité et les modalités du Budget participatif sur la page internet :</a:t>
            </a:r>
            <a:r>
              <a:rPr lang="fr-FR" sz="1800" kern="150" dirty="0">
                <a:solidFill>
                  <a:srgbClr val="000000"/>
                </a:solidFill>
                <a:effectLst/>
                <a:latin typeface="Calibri" panose="020F0502020204030204" pitchFamily="34" charset="0"/>
                <a:ea typeface="ヒラギノ角ゴ Pro W3"/>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https://inspironslequartier.brussels/budget-participatif/</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dirty="0">
                <a:effectLst/>
                <a:latin typeface="Calibri" panose="020F0502020204030204" pitchFamily="34" charset="0"/>
                <a:ea typeface="Times New Roman" panose="02020603050405020304" pitchFamily="18"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fr-FR" sz="1800" kern="150" dirty="0">
                <a:solidFill>
                  <a:srgbClr val="000000"/>
                </a:solidFill>
                <a:effectLst/>
                <a:latin typeface="Calibri" panose="020F0502020204030204" pitchFamily="34" charset="0"/>
                <a:ea typeface="ヒラギノ角ゴ Pro W3"/>
                <a:cs typeface="Calibri" panose="020F0502020204030204" pitchFamily="34" charset="0"/>
              </a:rPr>
              <a:t>La présente demande de subside s’inscrit dans le cadre de l’appel à projets « Inspirons le Quartier » et concerne les quartiers ayant été sélectionnés en tant que Quartier Durable Citoyen.</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R="540385">
              <a:lnSpc>
                <a:spcPct val="150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R="540385">
              <a:lnSpc>
                <a:spcPct val="115000"/>
              </a:lnSpc>
              <a:spcAft>
                <a:spcPts val="1000"/>
              </a:spcAft>
            </a:pPr>
            <a:r>
              <a:rPr lang="fr-FR" sz="1800" b="1" i="1" dirty="0">
                <a:effectLst/>
                <a:latin typeface="Calibri" panose="020F0502020204030204" pitchFamily="34" charset="0"/>
                <a:ea typeface="Times New Roman" panose="02020603050405020304" pitchFamily="18"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1" name="Text Box 2">
            <a:extLst>
              <a:ext uri="{FF2B5EF4-FFF2-40B4-BE49-F238E27FC236}">
                <a16:creationId xmlns:a16="http://schemas.microsoft.com/office/drawing/2014/main" id="{7860654E-2791-4AA3-A68E-C3CA19C9B9B6}"/>
              </a:ext>
            </a:extLst>
          </p:cNvPr>
          <p:cNvSpPr txBox="1">
            <a:spLocks noChangeArrowheads="1"/>
          </p:cNvSpPr>
          <p:nvPr/>
        </p:nvSpPr>
        <p:spPr bwMode="auto">
          <a:xfrm>
            <a:off x="1227454" y="871955"/>
            <a:ext cx="4367803" cy="363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Enjeu(x) abordé(s) et Impact(s) attendu(s)  </a:t>
            </a:r>
          </a:p>
        </p:txBody>
      </p:sp>
      <p:sp>
        <p:nvSpPr>
          <p:cNvPr id="33" name="Text Box 2">
            <a:extLst>
              <a:ext uri="{FF2B5EF4-FFF2-40B4-BE49-F238E27FC236}">
                <a16:creationId xmlns:a16="http://schemas.microsoft.com/office/drawing/2014/main" id="{3A084275-48DF-4F6A-9861-CC072C09F570}"/>
              </a:ext>
            </a:extLst>
          </p:cNvPr>
          <p:cNvSpPr txBox="1">
            <a:spLocks noGrp="1" noRot="1" noMove="1" noResize="1" noEditPoints="1" noAdjustHandles="1" noChangeArrowheads="1" noChangeShapeType="1"/>
          </p:cNvSpPr>
          <p:nvPr/>
        </p:nvSpPr>
        <p:spPr bwMode="auto">
          <a:xfrm>
            <a:off x="376415" y="1703880"/>
            <a:ext cx="7189156" cy="99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En quoi votre projet répond à un/ des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besoin.s</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de votre quartier ? Voire à un besoin de la Région ? </a:t>
            </a:r>
            <a:endParaRPr lang="fr-BE" sz="1200" dirty="0">
              <a:solidFill>
                <a:srgbClr val="218351"/>
              </a:solidFill>
              <a:latin typeface="Lato" panose="020F0502020204030203" pitchFamily="34" charset="0"/>
              <a:ea typeface="Lato" panose="020F0502020204030203" pitchFamily="34" charset="0"/>
              <a:cs typeface="Lato" panose="020F0502020204030203" pitchFamily="34" charset="0"/>
            </a:endParaRPr>
          </a:p>
          <a:p>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Quels en sont les impacts, voire changements (environnementaux/ de comportement) attendus, à l’échelle de votre quartier ? A l’échelle de la Région ? </a:t>
            </a:r>
          </a:p>
        </p:txBody>
      </p:sp>
      <p:sp>
        <p:nvSpPr>
          <p:cNvPr id="41" name="Rectangle 40">
            <a:extLst>
              <a:ext uri="{FF2B5EF4-FFF2-40B4-BE49-F238E27FC236}">
                <a16:creationId xmlns:a16="http://schemas.microsoft.com/office/drawing/2014/main" id="{08D9C9B5-7278-44FD-BCF1-74D431940465}"/>
              </a:ext>
            </a:extLst>
          </p:cNvPr>
          <p:cNvSpPr>
            <a:spLocks noGrp="1" noRot="1" noMove="1" noResize="1" noEditPoints="1" noAdjustHandles="1" noChangeArrowheads="1" noChangeShapeType="1"/>
          </p:cNvSpPr>
          <p:nvPr/>
        </p:nvSpPr>
        <p:spPr>
          <a:xfrm>
            <a:off x="298955" y="1583297"/>
            <a:ext cx="7353701" cy="487900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598BED7D-8989-ED43-91DD-A36B706B55B0}"/>
              </a:ext>
            </a:extLst>
          </p:cNvPr>
          <p:cNvSpPr/>
          <p:nvPr/>
        </p:nvSpPr>
        <p:spPr>
          <a:xfrm>
            <a:off x="0" y="-190341"/>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17" name="Ellipse 16">
            <a:extLst>
              <a:ext uri="{FF2B5EF4-FFF2-40B4-BE49-F238E27FC236}">
                <a16:creationId xmlns:a16="http://schemas.microsoft.com/office/drawing/2014/main" id="{F80078EF-3F21-4BC4-A806-3443F77D7966}"/>
              </a:ext>
            </a:extLst>
          </p:cNvPr>
          <p:cNvSpPr>
            <a:spLocks noGrp="1" noRot="1" noMove="1" noResize="1" noEditPoints="1" noAdjustHandles="1" noChangeArrowheads="1" noChangeShapeType="1"/>
          </p:cNvSpPr>
          <p:nvPr/>
        </p:nvSpPr>
        <p:spPr>
          <a:xfrm>
            <a:off x="170959" y="672674"/>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1,9 &amp;10</a:t>
            </a:r>
            <a:endParaRPr lang="fr-BE" sz="1400" b="1" dirty="0"/>
          </a:p>
        </p:txBody>
      </p:sp>
      <p:sp>
        <p:nvSpPr>
          <p:cNvPr id="18" name="Rectangle 17">
            <a:extLst>
              <a:ext uri="{FF2B5EF4-FFF2-40B4-BE49-F238E27FC236}">
                <a16:creationId xmlns:a16="http://schemas.microsoft.com/office/drawing/2014/main" id="{8E1C51EE-2DAE-4CE9-8F75-82EF18ABB406}"/>
              </a:ext>
            </a:extLst>
          </p:cNvPr>
          <p:cNvSpPr/>
          <p:nvPr/>
        </p:nvSpPr>
        <p:spPr>
          <a:xfrm>
            <a:off x="8343900" y="0"/>
            <a:ext cx="3842657" cy="6825343"/>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431800">
              <a:lnSpc>
                <a:spcPct val="115000"/>
              </a:lnSpc>
              <a:spcBef>
                <a:spcPts val="600"/>
              </a:spcBef>
              <a:spcAft>
                <a:spcPts val="600"/>
              </a:spcAft>
              <a:tabLst>
                <a:tab pos="5850890" algn="l"/>
              </a:tabLst>
            </a:pP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ZoneTexte 18">
            <a:extLst>
              <a:ext uri="{FF2B5EF4-FFF2-40B4-BE49-F238E27FC236}">
                <a16:creationId xmlns:a16="http://schemas.microsoft.com/office/drawing/2014/main" id="{AA15847B-3052-4BC6-BE14-8DA3FA989901}"/>
              </a:ext>
            </a:extLst>
          </p:cNvPr>
          <p:cNvSpPr txBox="1">
            <a:spLocks noGrp="1" noRot="1" noMove="1" noResize="1" noEditPoints="1" noAdjustHandles="1" noChangeArrowheads="1" noChangeShapeType="1"/>
          </p:cNvSpPr>
          <p:nvPr/>
        </p:nvSpPr>
        <p:spPr>
          <a:xfrm>
            <a:off x="8463241" y="870646"/>
            <a:ext cx="3842657" cy="1015919"/>
          </a:xfrm>
          <a:prstGeom prst="rect">
            <a:avLst/>
          </a:prstGeom>
          <a:noFill/>
        </p:spPr>
        <p:txBody>
          <a:bodyPr wrap="square">
            <a:spAutoFit/>
          </a:bodyPr>
          <a:lstStyle/>
          <a:p>
            <a:pPr>
              <a:lnSpc>
                <a:spcPct val="115000"/>
              </a:lnSpc>
              <a:spcAft>
                <a:spcPts val="1000"/>
              </a:spcAft>
            </a:pPr>
            <a:r>
              <a:rPr lang="fr-BE" sz="1400" b="1" dirty="0">
                <a:solidFill>
                  <a:schemeClr val="bg1"/>
                </a:solidFill>
                <a:effectLst/>
                <a:latin typeface="Lato" panose="020F0502020204030203" pitchFamily="34" charset="0"/>
                <a:ea typeface="Lato" panose="020F0502020204030203" pitchFamily="34" charset="0"/>
                <a:cs typeface="Lato" panose="020F0502020204030203" pitchFamily="34" charset="0"/>
              </a:rPr>
              <a:t>A partir de quels résultats chiffrés estimerez-vous que votre projet est une réussite ? </a:t>
            </a:r>
            <a:endPar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marR="431800">
              <a:lnSpc>
                <a:spcPct val="115000"/>
              </a:lnSpc>
              <a:spcAft>
                <a:spcPts val="600"/>
              </a:spcAft>
              <a:tabLst>
                <a:tab pos="5850890" algn="l"/>
              </a:tabLst>
            </a:pP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ZoneTexte 19">
            <a:extLst>
              <a:ext uri="{FF2B5EF4-FFF2-40B4-BE49-F238E27FC236}">
                <a16:creationId xmlns:a16="http://schemas.microsoft.com/office/drawing/2014/main" id="{EF617A31-7891-4BFC-A5E3-96E28E5AA2BB}"/>
              </a:ext>
            </a:extLst>
          </p:cNvPr>
          <p:cNvSpPr txBox="1">
            <a:spLocks noGrp="1" noRot="1" noMove="1" noResize="1" noEditPoints="1" noAdjustHandles="1" noChangeArrowheads="1" noChangeShapeType="1"/>
          </p:cNvSpPr>
          <p:nvPr/>
        </p:nvSpPr>
        <p:spPr>
          <a:xfrm>
            <a:off x="8523310" y="2167079"/>
            <a:ext cx="3497542" cy="1059649"/>
          </a:xfrm>
          <a:prstGeom prst="rect">
            <a:avLst/>
          </a:prstGeom>
          <a:noFill/>
        </p:spPr>
        <p:txBody>
          <a:bodyPr wrap="square">
            <a:spAutoFit/>
          </a:bodyPr>
          <a:lstStyle/>
          <a:p>
            <a:pPr marR="431800">
              <a:lnSpc>
                <a:spcPct val="115000"/>
              </a:lnSpc>
              <a:spcAft>
                <a:spcPts val="600"/>
              </a:spcAft>
              <a:tabLst>
                <a:tab pos="5850890" algn="l"/>
              </a:tabLst>
            </a:pPr>
            <a:r>
              <a:rPr lang="fr-BE" sz="1400" b="1" dirty="0">
                <a:solidFill>
                  <a:schemeClr val="bg1"/>
                </a:solidFill>
                <a:effectLst/>
                <a:latin typeface="Lato" panose="020F0502020204030203" pitchFamily="34" charset="0"/>
                <a:ea typeface="Lato" panose="020F0502020204030203" pitchFamily="34" charset="0"/>
                <a:cs typeface="Lato" panose="020F0502020204030203" pitchFamily="34" charset="0"/>
              </a:rPr>
              <a:t>Combien de personnes </a:t>
            </a:r>
            <a:r>
              <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rPr>
              <a:t>espérez-vous voir participer </a:t>
            </a:r>
            <a:r>
              <a:rPr lang="fr-BE" sz="1400" u="sng" dirty="0">
                <a:solidFill>
                  <a:schemeClr val="bg1"/>
                </a:solidFill>
                <a:effectLst/>
                <a:latin typeface="Lato" panose="020F0502020204030203" pitchFamily="34" charset="0"/>
                <a:ea typeface="Lato" panose="020F0502020204030203" pitchFamily="34" charset="0"/>
                <a:cs typeface="Lato" panose="020F0502020204030203" pitchFamily="34" charset="0"/>
              </a:rPr>
              <a:t>à vos activités</a:t>
            </a:r>
            <a:r>
              <a:rPr lang="fr-BE" sz="1400" b="1" dirty="0">
                <a:solidFill>
                  <a:schemeClr val="bg1"/>
                </a:solidFill>
                <a:effectLst/>
                <a:latin typeface="Lato" panose="020F0502020204030203" pitchFamily="34" charset="0"/>
                <a:ea typeface="Lato" panose="020F0502020204030203" pitchFamily="34" charset="0"/>
                <a:cs typeface="Lato" panose="020F0502020204030203" pitchFamily="34" charset="0"/>
              </a:rPr>
              <a:t> au total</a:t>
            </a:r>
            <a:r>
              <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rPr>
              <a:t> (en cumulant toutes vos activités) ? </a:t>
            </a:r>
          </a:p>
        </p:txBody>
      </p:sp>
      <p:sp>
        <p:nvSpPr>
          <p:cNvPr id="21" name="ZoneTexte 20">
            <a:extLst>
              <a:ext uri="{FF2B5EF4-FFF2-40B4-BE49-F238E27FC236}">
                <a16:creationId xmlns:a16="http://schemas.microsoft.com/office/drawing/2014/main" id="{40EBCD04-AB4E-4CEC-9718-D090A9BB9D78}"/>
              </a:ext>
            </a:extLst>
          </p:cNvPr>
          <p:cNvSpPr txBox="1">
            <a:spLocks noGrp="1" noRot="1" noMove="1" noResize="1" noEditPoints="1" noAdjustHandles="1" noChangeArrowheads="1" noChangeShapeType="1"/>
          </p:cNvSpPr>
          <p:nvPr/>
        </p:nvSpPr>
        <p:spPr>
          <a:xfrm>
            <a:off x="8523310" y="4133767"/>
            <a:ext cx="3659215" cy="1307409"/>
          </a:xfrm>
          <a:prstGeom prst="rect">
            <a:avLst/>
          </a:prstGeom>
          <a:noFill/>
        </p:spPr>
        <p:txBody>
          <a:bodyPr wrap="square">
            <a:spAutoFit/>
          </a:bodyPr>
          <a:lstStyle/>
          <a:p>
            <a:pPr marR="431800">
              <a:lnSpc>
                <a:spcPct val="115000"/>
              </a:lnSpc>
              <a:spcBef>
                <a:spcPts val="600"/>
              </a:spcBef>
              <a:spcAft>
                <a:spcPts val="600"/>
              </a:spcAft>
              <a:tabLst>
                <a:tab pos="5850890" algn="l"/>
              </a:tabLst>
            </a:pPr>
            <a:r>
              <a:rPr lang="fr-BE" sz="1400" b="1" dirty="0">
                <a:solidFill>
                  <a:schemeClr val="bg1"/>
                </a:solidFill>
                <a:effectLst/>
                <a:latin typeface="Lato" panose="020F0502020204030203" pitchFamily="34" charset="0"/>
                <a:ea typeface="Lato" panose="020F0502020204030203" pitchFamily="34" charset="0"/>
                <a:cs typeface="Lato" panose="020F0502020204030203" pitchFamily="34" charset="0"/>
              </a:rPr>
              <a:t>Combien d'utilisateurs réguliers</a:t>
            </a:r>
            <a:r>
              <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rPr>
              <a:t> espérez-vous </a:t>
            </a:r>
            <a:r>
              <a:rPr lang="fr-BE" sz="1400" u="sng" dirty="0">
                <a:solidFill>
                  <a:schemeClr val="bg1"/>
                </a:solidFill>
                <a:effectLst/>
                <a:latin typeface="Lato" panose="020F0502020204030203" pitchFamily="34" charset="0"/>
                <a:ea typeface="Lato" panose="020F0502020204030203" pitchFamily="34" charset="0"/>
                <a:cs typeface="Lato" panose="020F0502020204030203" pitchFamily="34" charset="0"/>
              </a:rPr>
              <a:t>dans le cas d'une "infrastructure"</a:t>
            </a:r>
            <a:r>
              <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rPr>
              <a:t> (par exemple, un compost collectif, une </a:t>
            </a:r>
            <a:r>
              <a:rPr lang="fr-BE" sz="1400" dirty="0" err="1">
                <a:solidFill>
                  <a:schemeClr val="bg1"/>
                </a:solidFill>
                <a:effectLst/>
                <a:latin typeface="Lato" panose="020F0502020204030203" pitchFamily="34" charset="0"/>
                <a:ea typeface="Lato" panose="020F0502020204030203" pitchFamily="34" charset="0"/>
                <a:cs typeface="Lato" panose="020F0502020204030203" pitchFamily="34" charset="0"/>
              </a:rPr>
              <a:t>givebox</a:t>
            </a:r>
            <a:r>
              <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rPr>
              <a:t> ou un potager collectif) ?</a:t>
            </a:r>
          </a:p>
        </p:txBody>
      </p:sp>
      <p:sp>
        <p:nvSpPr>
          <p:cNvPr id="22" name="ZoneTexte 21">
            <a:extLst>
              <a:ext uri="{FF2B5EF4-FFF2-40B4-BE49-F238E27FC236}">
                <a16:creationId xmlns:a16="http://schemas.microsoft.com/office/drawing/2014/main" id="{D5B31535-A624-434A-8285-A310850ECD15}"/>
              </a:ext>
            </a:extLst>
          </p:cNvPr>
          <p:cNvSpPr txBox="1"/>
          <p:nvPr/>
        </p:nvSpPr>
        <p:spPr>
          <a:xfrm>
            <a:off x="618224" y="3512643"/>
            <a:ext cx="6810253" cy="921471"/>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23" name="ZoneTexte 22">
            <a:extLst>
              <a:ext uri="{FF2B5EF4-FFF2-40B4-BE49-F238E27FC236}">
                <a16:creationId xmlns:a16="http://schemas.microsoft.com/office/drawing/2014/main" id="{14D24964-5C64-49D9-BC2B-466D5283264B}"/>
              </a:ext>
            </a:extLst>
          </p:cNvPr>
          <p:cNvSpPr txBox="1"/>
          <p:nvPr/>
        </p:nvSpPr>
        <p:spPr>
          <a:xfrm>
            <a:off x="8523310" y="3264273"/>
            <a:ext cx="2568414" cy="496739"/>
          </a:xfrm>
          <a:prstGeom prst="rect">
            <a:avLst/>
          </a:prstGeom>
          <a:noFill/>
        </p:spPr>
        <p:txBody>
          <a:bodyPr wrap="square">
            <a:spAutoFit/>
          </a:bodyPr>
          <a:lstStyle/>
          <a:p>
            <a:pPr>
              <a:lnSpc>
                <a:spcPct val="115000"/>
              </a:lnSpc>
              <a:spcAft>
                <a:spcPts val="1000"/>
              </a:spcAft>
            </a:pPr>
            <a:r>
              <a:rPr lang="fr-FR" sz="1200" i="1" dirty="0">
                <a:solidFill>
                  <a:schemeClr val="bg1"/>
                </a:solidFill>
                <a:latin typeface="Lato" panose="020F0502020204030203" pitchFamily="34" charset="0"/>
              </a:rPr>
              <a:t>…………………………………………………………………………………….……………………</a:t>
            </a:r>
          </a:p>
        </p:txBody>
      </p:sp>
      <p:sp>
        <p:nvSpPr>
          <p:cNvPr id="24" name="ZoneTexte 23">
            <a:extLst>
              <a:ext uri="{FF2B5EF4-FFF2-40B4-BE49-F238E27FC236}">
                <a16:creationId xmlns:a16="http://schemas.microsoft.com/office/drawing/2014/main" id="{BC5A3158-1314-49B1-A4D8-9A6901F0718B}"/>
              </a:ext>
            </a:extLst>
          </p:cNvPr>
          <p:cNvSpPr txBox="1"/>
          <p:nvPr/>
        </p:nvSpPr>
        <p:spPr>
          <a:xfrm>
            <a:off x="8532785" y="5490615"/>
            <a:ext cx="2568414" cy="496739"/>
          </a:xfrm>
          <a:prstGeom prst="rect">
            <a:avLst/>
          </a:prstGeom>
          <a:noFill/>
        </p:spPr>
        <p:txBody>
          <a:bodyPr wrap="square">
            <a:spAutoFit/>
          </a:bodyPr>
          <a:lstStyle/>
          <a:p>
            <a:pPr>
              <a:lnSpc>
                <a:spcPct val="115000"/>
              </a:lnSpc>
              <a:spcAft>
                <a:spcPts val="1000"/>
              </a:spcAft>
            </a:pPr>
            <a:r>
              <a:rPr lang="fr-FR" sz="1200" i="1" dirty="0">
                <a:solidFill>
                  <a:schemeClr val="bg1"/>
                </a:solidFill>
                <a:latin typeface="Lato" panose="020F0502020204030203" pitchFamily="34" charset="0"/>
              </a:rPr>
              <a:t>…………………………………………………………………………………….……………………</a:t>
            </a:r>
          </a:p>
        </p:txBody>
      </p:sp>
    </p:spTree>
    <p:extLst>
      <p:ext uri="{BB962C8B-B14F-4D97-AF65-F5344CB8AC3E}">
        <p14:creationId xmlns:p14="http://schemas.microsoft.com/office/powerpoint/2010/main" val="24115872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FFB8384-132A-4BFF-A3BD-6B481C8D84E3}"/>
              </a:ext>
            </a:extLst>
          </p:cNvPr>
          <p:cNvSpPr txBox="1"/>
          <p:nvPr/>
        </p:nvSpPr>
        <p:spPr>
          <a:xfrm>
            <a:off x="478970" y="1046603"/>
            <a:ext cx="11625943" cy="504625"/>
          </a:xfrm>
          <a:prstGeom prst="rect">
            <a:avLst/>
          </a:prstGeom>
          <a:noFill/>
        </p:spPr>
        <p:txBody>
          <a:bodyPr wrap="square">
            <a:spAutoFit/>
          </a:bodyPr>
          <a:lstStyle/>
          <a:p>
            <a:pPr marR="431800">
              <a:lnSpc>
                <a:spcPct val="115000"/>
              </a:lnSpc>
              <a:spcBef>
                <a:spcPts val="1000"/>
              </a:spcBef>
              <a:spcAft>
                <a:spcPts val="600"/>
              </a:spcAft>
              <a:tabLst>
                <a:tab pos="5850890" algn="l"/>
              </a:tabLst>
            </a:pPr>
            <a:r>
              <a:rPr lang="fr-FR" sz="1200" u="sng"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Pour votre/vos </a:t>
            </a:r>
            <a:r>
              <a:rPr lang="fr-FR" sz="1200" u="sng" dirty="0" err="1">
                <a:solidFill>
                  <a:srgbClr val="218351"/>
                </a:solidFill>
                <a:effectLst/>
                <a:latin typeface="Calibri" panose="020F0502020204030204" pitchFamily="34" charset="0"/>
                <a:ea typeface="Calibri" panose="020F0502020204030204" pitchFamily="34" charset="0"/>
                <a:cs typeface="Calibri" panose="020F0502020204030204" pitchFamily="34" charset="0"/>
              </a:rPr>
              <a:t>thématique.s</a:t>
            </a:r>
            <a:r>
              <a:rPr lang="fr-FR" sz="1200" u="sng"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 </a:t>
            </a:r>
            <a:r>
              <a:rPr lang="fr-FR" sz="1200" u="sng" dirty="0" err="1">
                <a:solidFill>
                  <a:srgbClr val="218351"/>
                </a:solidFill>
                <a:effectLst/>
                <a:latin typeface="Calibri" panose="020F0502020204030204" pitchFamily="34" charset="0"/>
                <a:ea typeface="Calibri" panose="020F0502020204030204" pitchFamily="34" charset="0"/>
                <a:cs typeface="Calibri" panose="020F0502020204030204" pitchFamily="34" charset="0"/>
              </a:rPr>
              <a:t>choisie.s</a:t>
            </a:r>
            <a:r>
              <a:rPr lang="fr-FR" sz="1200"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 choisissez l’indicateur/les indicateurs </a:t>
            </a:r>
            <a:r>
              <a:rPr lang="fr-FR" sz="1200" dirty="0" err="1">
                <a:solidFill>
                  <a:srgbClr val="218351"/>
                </a:solidFill>
                <a:effectLst/>
                <a:latin typeface="Calibri" panose="020F0502020204030204" pitchFamily="34" charset="0"/>
                <a:ea typeface="Calibri" panose="020F0502020204030204" pitchFamily="34" charset="0"/>
                <a:cs typeface="Calibri" panose="020F0502020204030204" pitchFamily="34" charset="0"/>
              </a:rPr>
              <a:t>le.s</a:t>
            </a:r>
            <a:r>
              <a:rPr lang="fr-FR" sz="1200"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 plus </a:t>
            </a:r>
            <a:r>
              <a:rPr lang="fr-FR" sz="1200" dirty="0" err="1">
                <a:solidFill>
                  <a:srgbClr val="218351"/>
                </a:solidFill>
                <a:effectLst/>
                <a:latin typeface="Calibri" panose="020F0502020204030204" pitchFamily="34" charset="0"/>
                <a:ea typeface="Calibri" panose="020F0502020204030204" pitchFamily="34" charset="0"/>
                <a:cs typeface="Calibri" panose="020F0502020204030204" pitchFamily="34" charset="0"/>
              </a:rPr>
              <a:t>opportun.s</a:t>
            </a:r>
            <a:r>
              <a:rPr lang="fr-FR" sz="1200"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 pour votre projet. Ces indicateurs vous seront demandés dans le rapport d’évaluation que vous aurez à remettre en fin de projet. </a:t>
            </a: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Vous pouvez enlever les thématiques et indicateurs ne correspondant pas à votre/vos </a:t>
            </a:r>
            <a:r>
              <a:rPr lang="fr-FR" sz="1200" i="1" dirty="0" err="1">
                <a:solidFill>
                  <a:srgbClr val="808080"/>
                </a:solidFill>
                <a:effectLst/>
                <a:latin typeface="Calibri" panose="020F0502020204030204" pitchFamily="34" charset="0"/>
                <a:ea typeface="Calibri" panose="020F0502020204030204" pitchFamily="34" charset="0"/>
                <a:cs typeface="Calibri" panose="020F0502020204030204" pitchFamily="34" charset="0"/>
              </a:rPr>
              <a:t>projet.s</a:t>
            </a: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 et en ajouter d’autres. </a:t>
            </a:r>
            <a:endParaRPr lang="fr-BE"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2">
            <a:extLst>
              <a:ext uri="{FF2B5EF4-FFF2-40B4-BE49-F238E27FC236}">
                <a16:creationId xmlns:a16="http://schemas.microsoft.com/office/drawing/2014/main" id="{C2473368-5738-4F43-A4AF-1B5020AC02D8}"/>
              </a:ext>
            </a:extLst>
          </p:cNvPr>
          <p:cNvSpPr txBox="1">
            <a:spLocks noChangeArrowheads="1"/>
          </p:cNvSpPr>
          <p:nvPr/>
        </p:nvSpPr>
        <p:spPr bwMode="auto">
          <a:xfrm>
            <a:off x="1099457" y="433282"/>
            <a:ext cx="4367803" cy="363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Impact(s) attendu(s)  </a:t>
            </a:r>
          </a:p>
        </p:txBody>
      </p:sp>
      <p:sp>
        <p:nvSpPr>
          <p:cNvPr id="5" name="Rectangle 4">
            <a:extLst>
              <a:ext uri="{FF2B5EF4-FFF2-40B4-BE49-F238E27FC236}">
                <a16:creationId xmlns:a16="http://schemas.microsoft.com/office/drawing/2014/main" id="{D26334F9-DCEE-48CE-9F08-419859FBC58D}"/>
              </a:ext>
            </a:extLst>
          </p:cNvPr>
          <p:cNvSpPr/>
          <p:nvPr/>
        </p:nvSpPr>
        <p:spPr>
          <a:xfrm>
            <a:off x="8694820" y="-107793"/>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7" name="ZoneTexte 6">
            <a:extLst>
              <a:ext uri="{FF2B5EF4-FFF2-40B4-BE49-F238E27FC236}">
                <a16:creationId xmlns:a16="http://schemas.microsoft.com/office/drawing/2014/main" id="{D6F17A22-23E1-4DA2-A811-AB52DE69F05B}"/>
              </a:ext>
            </a:extLst>
          </p:cNvPr>
          <p:cNvSpPr txBox="1"/>
          <p:nvPr/>
        </p:nvSpPr>
        <p:spPr>
          <a:xfrm>
            <a:off x="5818416" y="1935028"/>
            <a:ext cx="6096000" cy="2560509"/>
          </a:xfrm>
          <a:prstGeom prst="rect">
            <a:avLst/>
          </a:prstGeom>
          <a:noFill/>
        </p:spPr>
        <p:txBody>
          <a:bodyPr wrap="square">
            <a:spAutoFit/>
          </a:bodyPr>
          <a:lstStyle/>
          <a:p>
            <a:pPr marL="90170" marR="431800">
              <a:lnSpc>
                <a:spcPct val="115000"/>
              </a:lnSpc>
              <a:spcAft>
                <a:spcPts val="1000"/>
              </a:spcAft>
              <a:tabLst>
                <a:tab pos="5850890" algn="l"/>
              </a:tabLst>
            </a:pPr>
            <a:r>
              <a:rPr lang="en-US" sz="1300" dirty="0">
                <a:effectLst/>
                <a:latin typeface="MS Gothic" panose="020B0609070205080204" pitchFamily="49" charset="-128"/>
                <a:ea typeface="Calibri" panose="020F0502020204030204" pitchFamily="34" charset="0"/>
                <a:cs typeface="Calibri" panose="020F0502020204030204" pitchFamily="34" charset="0"/>
              </a:rPr>
              <a:t>☐</a:t>
            </a:r>
            <a:r>
              <a:rPr lang="fr-FR" sz="1300" b="1" dirty="0">
                <a:effectLst/>
                <a:latin typeface="Calibri" panose="020F0502020204030204" pitchFamily="34" charset="0"/>
                <a:ea typeface="Calibri" panose="020F0502020204030204" pitchFamily="34" charset="0"/>
                <a:cs typeface="Calibri" panose="020F0502020204030204" pitchFamily="34" charset="0"/>
              </a:rPr>
              <a:t> Ressources et déchets</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547370" marR="431800" lvl="1" indent="269875">
              <a:lnSpc>
                <a:spcPct val="115000"/>
              </a:lnSpc>
              <a:spcAft>
                <a:spcPts val="1000"/>
              </a:spcAft>
              <a:tabLst>
                <a:tab pos="5850890" algn="l"/>
              </a:tabLst>
            </a:pPr>
            <a:r>
              <a:rPr lang="fr-FR" sz="1300" u="sng" dirty="0">
                <a:effectLst/>
                <a:latin typeface="Calibri" panose="020F0502020204030204" pitchFamily="34" charset="0"/>
                <a:ea typeface="Calibri" panose="020F0502020204030204" pitchFamily="34" charset="0"/>
                <a:cs typeface="Calibri" panose="020F0502020204030204" pitchFamily="34" charset="0"/>
              </a:rPr>
              <a:t>Réduction des déchets</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Type et quantité de déchets évités – si possible (en kg/an)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Type et nombre d’activités réalisées : …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Nombre de personnes participantes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547370" marR="431800" lvl="1" indent="269875">
              <a:lnSpc>
                <a:spcPct val="115000"/>
              </a:lnSpc>
              <a:spcAft>
                <a:spcPts val="600"/>
              </a:spcAft>
              <a:tabLst>
                <a:tab pos="5850890" algn="l"/>
              </a:tabLst>
            </a:pPr>
            <a:r>
              <a:rPr lang="fr-FR" sz="1300" u="sng" dirty="0">
                <a:effectLst/>
                <a:latin typeface="Calibri" panose="020F0502020204030204" pitchFamily="34" charset="0"/>
                <a:ea typeface="Calibri" panose="020F0502020204030204" pitchFamily="34" charset="0"/>
                <a:cs typeface="Calibri" panose="020F0502020204030204" pitchFamily="34" charset="0"/>
              </a:rPr>
              <a:t>Compost collectif / autre solution de compostage</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Nombre de ménages qui utilisent le compost :</a:t>
            </a:r>
            <a:r>
              <a:rPr lang="fr-FR" sz="1300" b="1" dirty="0">
                <a:effectLst/>
                <a:latin typeface="Calibri" panose="020F0502020204030204" pitchFamily="34" charset="0"/>
                <a:ea typeface="Calibri" panose="020F0502020204030204" pitchFamily="34" charset="0"/>
                <a:cs typeface="Calibri" panose="020F0502020204030204" pitchFamily="34" charset="0"/>
              </a:rPr>
              <a:t> …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Quantité de déchets organiques traitées (en kg/an)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AB9E7AD9-7EE9-46DB-B372-F1CDF11EA5F8}"/>
              </a:ext>
            </a:extLst>
          </p:cNvPr>
          <p:cNvSpPr txBox="1"/>
          <p:nvPr/>
        </p:nvSpPr>
        <p:spPr>
          <a:xfrm>
            <a:off x="628651" y="2122445"/>
            <a:ext cx="4335236" cy="2355325"/>
          </a:xfrm>
          <a:prstGeom prst="rect">
            <a:avLst/>
          </a:prstGeom>
          <a:noFill/>
        </p:spPr>
        <p:txBody>
          <a:bodyPr wrap="square">
            <a:spAutoFit/>
          </a:bodyPr>
          <a:lstStyle/>
          <a:p>
            <a:pPr marL="90170" marR="431800">
              <a:lnSpc>
                <a:spcPct val="115000"/>
              </a:lnSpc>
              <a:spcAft>
                <a:spcPts val="1000"/>
              </a:spcAft>
              <a:tabLst>
                <a:tab pos="5850890" algn="l"/>
              </a:tabLst>
            </a:pPr>
            <a:r>
              <a:rPr lang="en-US" sz="1300" dirty="0">
                <a:effectLst/>
                <a:latin typeface="MS Gothic" panose="020B0609070205080204" pitchFamily="49" charset="-128"/>
                <a:ea typeface="Calibri" panose="020F0502020204030204" pitchFamily="34" charset="0"/>
                <a:cs typeface="Calibri" panose="020F0502020204030204" pitchFamily="34" charset="0"/>
              </a:rPr>
              <a:t>☐</a:t>
            </a:r>
            <a:r>
              <a:rPr lang="fr-FR" sz="1300" dirty="0">
                <a:effectLst/>
                <a:latin typeface="Calibri" panose="020F0502020204030204" pitchFamily="34" charset="0"/>
                <a:ea typeface="Calibri" panose="020F0502020204030204" pitchFamily="34" charset="0"/>
                <a:cs typeface="Calibri" panose="020F0502020204030204" pitchFamily="34" charset="0"/>
              </a:rPr>
              <a:t> </a:t>
            </a:r>
            <a:r>
              <a:rPr lang="fr-FR" sz="1300" b="1" dirty="0">
                <a:effectLst/>
                <a:latin typeface="Calibri" panose="020F0502020204030204" pitchFamily="34" charset="0"/>
                <a:ea typeface="Calibri" panose="020F0502020204030204" pitchFamily="34" charset="0"/>
                <a:cs typeface="Calibri" panose="020F0502020204030204" pitchFamily="34" charset="0"/>
              </a:rPr>
              <a:t>Alimentation</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Superficies cultivées (en m²)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Quantité de nourriture produite (en kg/an)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Quantité d'invendus redistribuée (en kg/an)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Nombre de personnes participantes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b="1" dirty="0">
                <a:effectLst/>
                <a:latin typeface="Calibri" panose="020F0502020204030204" pitchFamily="34" charset="0"/>
                <a:ea typeface="Calibri" panose="020F0502020204030204" pitchFamily="34" charset="0"/>
                <a:cs typeface="Calibri" panose="020F0502020204030204" pitchFamily="34" charset="0"/>
              </a:rPr>
              <a:t>Autres : ….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6FEE13D7-64EA-43E7-9D50-D834B53E98DA}"/>
              </a:ext>
            </a:extLst>
          </p:cNvPr>
          <p:cNvSpPr txBox="1"/>
          <p:nvPr/>
        </p:nvSpPr>
        <p:spPr>
          <a:xfrm>
            <a:off x="628651" y="5232530"/>
            <a:ext cx="6373584" cy="1281185"/>
          </a:xfrm>
          <a:prstGeom prst="rect">
            <a:avLst/>
          </a:prstGeom>
          <a:noFill/>
        </p:spPr>
        <p:txBody>
          <a:bodyPr wrap="square">
            <a:spAutoFit/>
          </a:bodyPr>
          <a:lstStyle/>
          <a:p>
            <a:pPr marL="90170" marR="431800">
              <a:lnSpc>
                <a:spcPct val="115000"/>
              </a:lnSpc>
              <a:spcAft>
                <a:spcPts val="1000"/>
              </a:spcAft>
              <a:tabLst>
                <a:tab pos="5850890" algn="l"/>
              </a:tabLst>
            </a:pPr>
            <a:r>
              <a:rPr lang="fr-FR" sz="1300" dirty="0">
                <a:effectLst/>
                <a:latin typeface="Segoe UI Symbol" panose="020B0502040204020203" pitchFamily="34" charset="0"/>
                <a:ea typeface="MS Gothic" panose="020B0609070205080204" pitchFamily="49" charset="-128"/>
                <a:cs typeface="Segoe UI Symbol" panose="020B0502040204020203" pitchFamily="34" charset="0"/>
              </a:rPr>
              <a:t>☐</a:t>
            </a:r>
            <a:r>
              <a:rPr lang="fr-FR" sz="1300" b="1" dirty="0">
                <a:effectLst/>
                <a:latin typeface="Calibri" panose="020F0502020204030204" pitchFamily="34" charset="0"/>
                <a:ea typeface="Calibri" panose="020F0502020204030204" pitchFamily="34" charset="0"/>
                <a:cs typeface="Calibri" panose="020F0502020204030204" pitchFamily="34" charset="0"/>
              </a:rPr>
              <a:t> Nature et biodiversité</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Superficie des plantations (en m²) : </a:t>
            </a:r>
            <a:r>
              <a:rPr lang="fr-FR" sz="1300" b="0" dirty="0">
                <a:effectLst/>
                <a:latin typeface="Calibri" panose="020F0502020204030204" pitchFamily="34" charset="0"/>
                <a:ea typeface="Calibri" panose="020F0502020204030204" pitchFamily="34" charset="0"/>
                <a:cs typeface="Calibri" panose="020F0502020204030204" pitchFamily="34" charset="0"/>
              </a:rPr>
              <a:t>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Pourcentage d'espèces indigènes plantées (en %)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a:effectLst/>
                <a:latin typeface="Calibri" panose="020F0502020204030204" pitchFamily="34" charset="0"/>
                <a:ea typeface="Calibri" panose="020F0502020204030204" pitchFamily="34" charset="0"/>
                <a:cs typeface="Calibri" panose="020F0502020204030204" pitchFamily="34" charset="0"/>
              </a:rPr>
              <a:t>Nombre de famille – habitants impliqués : </a:t>
            </a:r>
            <a:r>
              <a:rPr lang="fr-FR" sz="1300" b="1" dirty="0">
                <a:effectLst/>
                <a:latin typeface="Calibri" panose="020F0502020204030204" pitchFamily="34" charset="0"/>
                <a:ea typeface="Calibri" panose="020F0502020204030204" pitchFamily="34" charset="0"/>
                <a:cs typeface="Calibri" panose="020F0502020204030204" pitchFamily="34" charset="0"/>
              </a:rPr>
              <a:t>… </a:t>
            </a:r>
            <a:r>
              <a:rPr lang="fr-FR" sz="1300" dirty="0">
                <a:effectLst/>
                <a:latin typeface="Calibri" panose="020F0502020204030204" pitchFamily="34" charset="0"/>
                <a:ea typeface="Calibri" panose="020F0502020204030204" pitchFamily="34" charset="0"/>
                <a:cs typeface="Calibri" panose="020F0502020204030204" pitchFamily="34" charset="0"/>
              </a:rPr>
              <a:t>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ZoneTexte 12">
            <a:extLst>
              <a:ext uri="{FF2B5EF4-FFF2-40B4-BE49-F238E27FC236}">
                <a16:creationId xmlns:a16="http://schemas.microsoft.com/office/drawing/2014/main" id="{142A21DD-0458-4962-9087-C44325F681DB}"/>
              </a:ext>
            </a:extLst>
          </p:cNvPr>
          <p:cNvSpPr txBox="1"/>
          <p:nvPr/>
        </p:nvSpPr>
        <p:spPr>
          <a:xfrm>
            <a:off x="5818416" y="5232530"/>
            <a:ext cx="6373584" cy="305661"/>
          </a:xfrm>
          <a:prstGeom prst="rect">
            <a:avLst/>
          </a:prstGeom>
          <a:noFill/>
        </p:spPr>
        <p:txBody>
          <a:bodyPr wrap="square">
            <a:spAutoFit/>
          </a:bodyPr>
          <a:lstStyle/>
          <a:p>
            <a:pPr marL="90170" marR="431800" algn="just">
              <a:lnSpc>
                <a:spcPct val="115000"/>
              </a:lnSpc>
              <a:spcAft>
                <a:spcPts val="600"/>
              </a:spcAft>
              <a:tabLst>
                <a:tab pos="5850890" algn="l"/>
              </a:tabLst>
            </a:pPr>
            <a:r>
              <a:rPr lang="fr-FR" sz="1300" dirty="0">
                <a:effectLst/>
                <a:latin typeface="Segoe UI Symbol" panose="020B0502040204020203" pitchFamily="34" charset="0"/>
                <a:ea typeface="MS Gothic" panose="020B0609070205080204" pitchFamily="49" charset="-128"/>
                <a:cs typeface="Segoe UI Symbol" panose="020B0502040204020203" pitchFamily="34" charset="0"/>
              </a:rPr>
              <a:t>☐</a:t>
            </a:r>
            <a:r>
              <a:rPr lang="fr-FR" sz="1300" b="1" dirty="0">
                <a:effectLst/>
                <a:latin typeface="Calibri" panose="020F0502020204030204" pitchFamily="34" charset="0"/>
                <a:ea typeface="Calibri" panose="020F0502020204030204" pitchFamily="34" charset="0"/>
                <a:cs typeface="Calibri" panose="020F0502020204030204" pitchFamily="34" charset="0"/>
              </a:rPr>
              <a:t> Autres indicateurs : Mobilité ; énergie ; eau ; autres … </a:t>
            </a: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98A498E7-0AF1-42B3-9906-F59FB3B504F3}"/>
              </a:ext>
            </a:extLst>
          </p:cNvPr>
          <p:cNvSpPr txBox="1"/>
          <p:nvPr/>
        </p:nvSpPr>
        <p:spPr>
          <a:xfrm>
            <a:off x="6096000" y="5619270"/>
            <a:ext cx="5467349"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16" name="Ellipse 15">
            <a:extLst>
              <a:ext uri="{FF2B5EF4-FFF2-40B4-BE49-F238E27FC236}">
                <a16:creationId xmlns:a16="http://schemas.microsoft.com/office/drawing/2014/main" id="{43601DF5-053C-4C19-AEDB-874A48DFB454}"/>
              </a:ext>
            </a:extLst>
          </p:cNvPr>
          <p:cNvSpPr>
            <a:spLocks/>
          </p:cNvSpPr>
          <p:nvPr/>
        </p:nvSpPr>
        <p:spPr>
          <a:xfrm>
            <a:off x="164402" y="297233"/>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1,9 &amp;10</a:t>
            </a:r>
            <a:endParaRPr lang="fr-BE" sz="1400" b="1" dirty="0"/>
          </a:p>
        </p:txBody>
      </p:sp>
    </p:spTree>
    <p:extLst>
      <p:ext uri="{BB962C8B-B14F-4D97-AF65-F5344CB8AC3E}">
        <p14:creationId xmlns:p14="http://schemas.microsoft.com/office/powerpoint/2010/main" val="502383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Text Box 2">
            <a:extLst>
              <a:ext uri="{FF2B5EF4-FFF2-40B4-BE49-F238E27FC236}">
                <a16:creationId xmlns:a16="http://schemas.microsoft.com/office/drawing/2014/main" id="{3A084275-48DF-4F6A-9861-CC072C09F570}"/>
              </a:ext>
            </a:extLst>
          </p:cNvPr>
          <p:cNvSpPr txBox="1">
            <a:spLocks noGrp="1" noRot="1" noMove="1" noResize="1" noEditPoints="1" noAdjustHandles="1" noChangeArrowheads="1" noChangeShapeType="1"/>
          </p:cNvSpPr>
          <p:nvPr/>
        </p:nvSpPr>
        <p:spPr bwMode="auto">
          <a:xfrm>
            <a:off x="376415" y="1703880"/>
            <a:ext cx="5051973" cy="1535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marL="678180" indent="-228600" algn="just"/>
            <a:endParaRPr lang="fr-BE" sz="14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38" name="Text Box 2">
            <a:extLst>
              <a:ext uri="{FF2B5EF4-FFF2-40B4-BE49-F238E27FC236}">
                <a16:creationId xmlns:a16="http://schemas.microsoft.com/office/drawing/2014/main" id="{CFE370E9-C832-4E12-B078-D51B929A034E}"/>
              </a:ext>
            </a:extLst>
          </p:cNvPr>
          <p:cNvSpPr txBox="1">
            <a:spLocks noChangeArrowheads="1"/>
          </p:cNvSpPr>
          <p:nvPr/>
        </p:nvSpPr>
        <p:spPr bwMode="auto">
          <a:xfrm>
            <a:off x="1254918" y="905676"/>
            <a:ext cx="3770418"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Pérennité</a:t>
            </a:r>
          </a:p>
        </p:txBody>
      </p:sp>
      <p:sp>
        <p:nvSpPr>
          <p:cNvPr id="41" name="Rectangle 40">
            <a:extLst>
              <a:ext uri="{FF2B5EF4-FFF2-40B4-BE49-F238E27FC236}">
                <a16:creationId xmlns:a16="http://schemas.microsoft.com/office/drawing/2014/main" id="{08D9C9B5-7278-44FD-BCF1-74D431940465}"/>
              </a:ext>
            </a:extLst>
          </p:cNvPr>
          <p:cNvSpPr/>
          <p:nvPr/>
        </p:nvSpPr>
        <p:spPr>
          <a:xfrm>
            <a:off x="298956" y="1583297"/>
            <a:ext cx="5296301" cy="487900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598BED7D-8989-ED43-91DD-A36B706B55B0}"/>
              </a:ext>
            </a:extLst>
          </p:cNvPr>
          <p:cNvSpPr/>
          <p:nvPr/>
        </p:nvSpPr>
        <p:spPr>
          <a:xfrm>
            <a:off x="8694821" y="-136283"/>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16" name="ZoneTexte 15">
            <a:extLst>
              <a:ext uri="{FF2B5EF4-FFF2-40B4-BE49-F238E27FC236}">
                <a16:creationId xmlns:a16="http://schemas.microsoft.com/office/drawing/2014/main" id="{6C70CC85-9859-4797-8481-470198A54DBD}"/>
              </a:ext>
            </a:extLst>
          </p:cNvPr>
          <p:cNvSpPr txBox="1"/>
          <p:nvPr/>
        </p:nvSpPr>
        <p:spPr>
          <a:xfrm>
            <a:off x="465824" y="3360243"/>
            <a:ext cx="5051973"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17" name="Ellipse 16">
            <a:extLst>
              <a:ext uri="{FF2B5EF4-FFF2-40B4-BE49-F238E27FC236}">
                <a16:creationId xmlns:a16="http://schemas.microsoft.com/office/drawing/2014/main" id="{F80078EF-3F21-4BC4-A806-3443F77D7966}"/>
              </a:ext>
            </a:extLst>
          </p:cNvPr>
          <p:cNvSpPr>
            <a:spLocks/>
          </p:cNvSpPr>
          <p:nvPr/>
        </p:nvSpPr>
        <p:spPr>
          <a:xfrm>
            <a:off x="170959" y="672674"/>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 6 &amp; 8</a:t>
            </a:r>
            <a:endParaRPr lang="fr-BE" sz="1400" b="1" dirty="0"/>
          </a:p>
        </p:txBody>
      </p:sp>
      <p:sp>
        <p:nvSpPr>
          <p:cNvPr id="18" name="ZoneTexte 17">
            <a:extLst>
              <a:ext uri="{FF2B5EF4-FFF2-40B4-BE49-F238E27FC236}">
                <a16:creationId xmlns:a16="http://schemas.microsoft.com/office/drawing/2014/main" id="{6F96B0C1-76AB-483A-A533-9DDFF7BE59FF}"/>
              </a:ext>
            </a:extLst>
          </p:cNvPr>
          <p:cNvSpPr txBox="1"/>
          <p:nvPr/>
        </p:nvSpPr>
        <p:spPr>
          <a:xfrm>
            <a:off x="376414" y="1594607"/>
            <a:ext cx="4919887" cy="1231106"/>
          </a:xfrm>
          <a:prstGeom prst="rect">
            <a:avLst/>
          </a:prstGeom>
          <a:noFill/>
        </p:spPr>
        <p:txBody>
          <a:bodyPr wrap="square">
            <a:spAutoFit/>
          </a:bodyPr>
          <a:lstStyle/>
          <a:p>
            <a:pPr marL="678180" indent="-228600" algn="just"/>
            <a:r>
              <a:rPr lang="fr-FR" sz="18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Comment prévoyez-vous de pérenniser et d’autonomiser la dynamique dans le temps et de poursuivre les activités au-delà du subside reçu via Bruxelles-Environnement (moyens humains, matériels, financiers, ouverture, …) ?</a:t>
            </a:r>
            <a:endParaRPr lang="fr-BE" sz="18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1574349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1" name="Text Box 2">
            <a:extLst>
              <a:ext uri="{FF2B5EF4-FFF2-40B4-BE49-F238E27FC236}">
                <a16:creationId xmlns:a16="http://schemas.microsoft.com/office/drawing/2014/main" id="{7860654E-2791-4AA3-A68E-C3CA19C9B9B6}"/>
              </a:ext>
            </a:extLst>
          </p:cNvPr>
          <p:cNvSpPr txBox="1">
            <a:spLocks noChangeArrowheads="1"/>
          </p:cNvSpPr>
          <p:nvPr/>
        </p:nvSpPr>
        <p:spPr bwMode="auto">
          <a:xfrm>
            <a:off x="298956" y="794256"/>
            <a:ext cx="3683540" cy="570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Planning global</a:t>
            </a:r>
          </a:p>
        </p:txBody>
      </p:sp>
      <p:sp>
        <p:nvSpPr>
          <p:cNvPr id="2" name="Flèche : droite 1">
            <a:extLst>
              <a:ext uri="{FF2B5EF4-FFF2-40B4-BE49-F238E27FC236}">
                <a16:creationId xmlns:a16="http://schemas.microsoft.com/office/drawing/2014/main" id="{514C99C3-15D8-49F7-8907-460CB5CD14C9}"/>
              </a:ext>
            </a:extLst>
          </p:cNvPr>
          <p:cNvSpPr/>
          <p:nvPr/>
        </p:nvSpPr>
        <p:spPr>
          <a:xfrm>
            <a:off x="453875" y="3515107"/>
            <a:ext cx="10874525" cy="182880"/>
          </a:xfrm>
          <a:prstGeom prst="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Text Box 2">
            <a:extLst>
              <a:ext uri="{FF2B5EF4-FFF2-40B4-BE49-F238E27FC236}">
                <a16:creationId xmlns:a16="http://schemas.microsoft.com/office/drawing/2014/main" id="{23274FFA-06D6-4D45-838A-2E6906C16129}"/>
              </a:ext>
            </a:extLst>
          </p:cNvPr>
          <p:cNvSpPr txBox="1">
            <a:spLocks noGrp="1" noRot="1" noMove="1" noResize="1" noEditPoints="1" noAdjustHandles="1" noChangeArrowheads="1" noChangeShapeType="1"/>
          </p:cNvSpPr>
          <p:nvPr/>
        </p:nvSpPr>
        <p:spPr bwMode="auto">
          <a:xfrm>
            <a:off x="298956" y="1340077"/>
            <a:ext cx="11141204"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200" i="1" dirty="0">
                <a:solidFill>
                  <a:srgbClr val="218351"/>
                </a:solidFill>
                <a:effectLst/>
                <a:latin typeface="Lato" panose="020F0502020204030203" pitchFamily="34" charset="0"/>
                <a:ea typeface="Lato" panose="020F0502020204030203" pitchFamily="34" charset="0"/>
                <a:cs typeface="Lato" panose="020F0502020204030203" pitchFamily="34" charset="0"/>
              </a:rPr>
              <a:t>Veuillez noter sur la ligne du temps ci-dessous les différentes grandes étapes par lesquelles vous Quartier durable citoyen passera pour mettre en place vos projets (Conception mobilisation, réalisation, évaluation)</a:t>
            </a:r>
            <a:endParaRPr lang="fr-FR" sz="12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18" name="ZoneTexte 17">
            <a:extLst>
              <a:ext uri="{FF2B5EF4-FFF2-40B4-BE49-F238E27FC236}">
                <a16:creationId xmlns:a16="http://schemas.microsoft.com/office/drawing/2014/main" id="{2D455526-49FA-4F92-8FDB-08D6819A6E8B}"/>
              </a:ext>
            </a:extLst>
          </p:cNvPr>
          <p:cNvSpPr txBox="1"/>
          <p:nvPr/>
        </p:nvSpPr>
        <p:spPr>
          <a:xfrm>
            <a:off x="453875" y="2778445"/>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1</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19" name="ZoneTexte 18">
            <a:extLst>
              <a:ext uri="{FF2B5EF4-FFF2-40B4-BE49-F238E27FC236}">
                <a16:creationId xmlns:a16="http://schemas.microsoft.com/office/drawing/2014/main" id="{ADD7BA1C-E3AE-411B-A730-74BB16CB6AF3}"/>
              </a:ext>
            </a:extLst>
          </p:cNvPr>
          <p:cNvSpPr txBox="1"/>
          <p:nvPr/>
        </p:nvSpPr>
        <p:spPr>
          <a:xfrm>
            <a:off x="933057" y="4006775"/>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2</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0" name="ZoneTexte 19">
            <a:extLst>
              <a:ext uri="{FF2B5EF4-FFF2-40B4-BE49-F238E27FC236}">
                <a16:creationId xmlns:a16="http://schemas.microsoft.com/office/drawing/2014/main" id="{58FB5153-610B-4BBB-A284-13B1F552270B}"/>
              </a:ext>
            </a:extLst>
          </p:cNvPr>
          <p:cNvSpPr txBox="1"/>
          <p:nvPr/>
        </p:nvSpPr>
        <p:spPr>
          <a:xfrm>
            <a:off x="2140726" y="2778444"/>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3</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1" name="ZoneTexte 20">
            <a:extLst>
              <a:ext uri="{FF2B5EF4-FFF2-40B4-BE49-F238E27FC236}">
                <a16:creationId xmlns:a16="http://schemas.microsoft.com/office/drawing/2014/main" id="{811E7496-FA52-4D43-915D-82420E75C5D3}"/>
              </a:ext>
            </a:extLst>
          </p:cNvPr>
          <p:cNvSpPr txBox="1"/>
          <p:nvPr/>
        </p:nvSpPr>
        <p:spPr>
          <a:xfrm>
            <a:off x="2811286" y="3972984"/>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4</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2" name="ZoneTexte 21">
            <a:extLst>
              <a:ext uri="{FF2B5EF4-FFF2-40B4-BE49-F238E27FC236}">
                <a16:creationId xmlns:a16="http://schemas.microsoft.com/office/drawing/2014/main" id="{6D8BD2CE-0FAA-46AE-800F-3376C8125F12}"/>
              </a:ext>
            </a:extLst>
          </p:cNvPr>
          <p:cNvSpPr txBox="1"/>
          <p:nvPr/>
        </p:nvSpPr>
        <p:spPr>
          <a:xfrm>
            <a:off x="4118363" y="2778443"/>
            <a:ext cx="958365" cy="58477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a:t>
            </a:r>
          </a:p>
          <a:p>
            <a:pPr algn="ctr"/>
            <a:r>
              <a:rPr lang="fr-FR" sz="10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Lancement projet XX </a:t>
            </a:r>
            <a:endParaRPr lang="fr-BE" sz="1000" i="1" dirty="0"/>
          </a:p>
        </p:txBody>
      </p:sp>
      <p:sp>
        <p:nvSpPr>
          <p:cNvPr id="24" name="ZoneTexte 23">
            <a:extLst>
              <a:ext uri="{FF2B5EF4-FFF2-40B4-BE49-F238E27FC236}">
                <a16:creationId xmlns:a16="http://schemas.microsoft.com/office/drawing/2014/main" id="{763183B7-7B95-453E-A658-E8171EFA79F2}"/>
              </a:ext>
            </a:extLst>
          </p:cNvPr>
          <p:cNvSpPr txBox="1"/>
          <p:nvPr/>
        </p:nvSpPr>
        <p:spPr>
          <a:xfrm>
            <a:off x="5056646" y="4055780"/>
            <a:ext cx="958365" cy="58477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a:t>
            </a:r>
            <a:r>
              <a:rPr lang="fr-FR" sz="10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Lancement projet XX </a:t>
            </a:r>
            <a:endParaRPr lang="fr-BE" sz="1000" i="1" dirty="0"/>
          </a:p>
        </p:txBody>
      </p:sp>
      <p:sp>
        <p:nvSpPr>
          <p:cNvPr id="25" name="ZoneTexte 24">
            <a:extLst>
              <a:ext uri="{FF2B5EF4-FFF2-40B4-BE49-F238E27FC236}">
                <a16:creationId xmlns:a16="http://schemas.microsoft.com/office/drawing/2014/main" id="{7BB738FC-E416-4E3E-975C-EB2488441821}"/>
              </a:ext>
            </a:extLst>
          </p:cNvPr>
          <p:cNvSpPr txBox="1"/>
          <p:nvPr/>
        </p:nvSpPr>
        <p:spPr>
          <a:xfrm>
            <a:off x="6096000" y="2778443"/>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7" name="ZoneTexte 26">
            <a:extLst>
              <a:ext uri="{FF2B5EF4-FFF2-40B4-BE49-F238E27FC236}">
                <a16:creationId xmlns:a16="http://schemas.microsoft.com/office/drawing/2014/main" id="{15E0B18C-09E4-48DC-BD98-43AFC4A0FDA3}"/>
              </a:ext>
            </a:extLst>
          </p:cNvPr>
          <p:cNvSpPr txBox="1"/>
          <p:nvPr/>
        </p:nvSpPr>
        <p:spPr>
          <a:xfrm>
            <a:off x="7464566" y="4055780"/>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8" name="ZoneTexte 27">
            <a:extLst>
              <a:ext uri="{FF2B5EF4-FFF2-40B4-BE49-F238E27FC236}">
                <a16:creationId xmlns:a16="http://schemas.microsoft.com/office/drawing/2014/main" id="{58CE650F-4B96-4240-AE46-04F5A5F12C3F}"/>
              </a:ext>
            </a:extLst>
          </p:cNvPr>
          <p:cNvSpPr txBox="1"/>
          <p:nvPr/>
        </p:nvSpPr>
        <p:spPr>
          <a:xfrm>
            <a:off x="8328166" y="2786179"/>
            <a:ext cx="958365" cy="461665"/>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Etape </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17" name="Rectangle 16">
            <a:extLst>
              <a:ext uri="{FF2B5EF4-FFF2-40B4-BE49-F238E27FC236}">
                <a16:creationId xmlns:a16="http://schemas.microsoft.com/office/drawing/2014/main" id="{0815695B-C2F2-9B4A-A81D-5910F1B45409}"/>
              </a:ext>
            </a:extLst>
          </p:cNvPr>
          <p:cNvSpPr/>
          <p:nvPr/>
        </p:nvSpPr>
        <p:spPr>
          <a:xfrm>
            <a:off x="9398001" y="-136283"/>
            <a:ext cx="2794000" cy="90896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 Feuille de Route</a:t>
            </a:r>
            <a:endParaRPr lang="fr-BE" b="1" dirty="0">
              <a:solidFill>
                <a:srgbClr val="218351"/>
              </a:solidFill>
              <a:latin typeface="Montserrat" pitchFamily="2" charset="77"/>
            </a:endParaRPr>
          </a:p>
        </p:txBody>
      </p:sp>
      <p:sp>
        <p:nvSpPr>
          <p:cNvPr id="23" name="ZoneTexte 22">
            <a:extLst>
              <a:ext uri="{FF2B5EF4-FFF2-40B4-BE49-F238E27FC236}">
                <a16:creationId xmlns:a16="http://schemas.microsoft.com/office/drawing/2014/main" id="{65E2DA6A-6D00-41A7-8C2D-3090AD5E5C51}"/>
              </a:ext>
            </a:extLst>
          </p:cNvPr>
          <p:cNvSpPr txBox="1"/>
          <p:nvPr/>
        </p:nvSpPr>
        <p:spPr>
          <a:xfrm>
            <a:off x="195731" y="5207609"/>
            <a:ext cx="958365" cy="276999"/>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Année X</a:t>
            </a:r>
            <a:endParaRPr lang="fr-BE" sz="1000" i="1" dirty="0"/>
          </a:p>
        </p:txBody>
      </p:sp>
      <p:sp>
        <p:nvSpPr>
          <p:cNvPr id="29" name="ZoneTexte 28">
            <a:extLst>
              <a:ext uri="{FF2B5EF4-FFF2-40B4-BE49-F238E27FC236}">
                <a16:creationId xmlns:a16="http://schemas.microsoft.com/office/drawing/2014/main" id="{0E3F0BD4-D6D1-42F2-B1A9-63FFB8EBE8BB}"/>
              </a:ext>
            </a:extLst>
          </p:cNvPr>
          <p:cNvSpPr txBox="1"/>
          <p:nvPr/>
        </p:nvSpPr>
        <p:spPr>
          <a:xfrm>
            <a:off x="6800034" y="5139035"/>
            <a:ext cx="958365" cy="276999"/>
          </a:xfrm>
          <a:prstGeom prst="rect">
            <a:avLst/>
          </a:prstGeom>
          <a:noFill/>
        </p:spPr>
        <p:txBody>
          <a:bodyPr wrap="square">
            <a:spAutoFit/>
          </a:bodyPr>
          <a:lstStyle/>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Année Y</a:t>
            </a:r>
            <a:endParaRPr lang="fr-BE" sz="1000" i="1" dirty="0"/>
          </a:p>
        </p:txBody>
      </p:sp>
      <p:cxnSp>
        <p:nvCxnSpPr>
          <p:cNvPr id="4" name="Connecteur droit 3">
            <a:extLst>
              <a:ext uri="{FF2B5EF4-FFF2-40B4-BE49-F238E27FC236}">
                <a16:creationId xmlns:a16="http://schemas.microsoft.com/office/drawing/2014/main" id="{459D9004-1979-400E-B291-BDEAF7614B2B}"/>
              </a:ext>
            </a:extLst>
          </p:cNvPr>
          <p:cNvCxnSpPr/>
          <p:nvPr/>
        </p:nvCxnSpPr>
        <p:spPr>
          <a:xfrm>
            <a:off x="674914" y="3606547"/>
            <a:ext cx="0" cy="1601062"/>
          </a:xfrm>
          <a:prstGeom prst="line">
            <a:avLst/>
          </a:prstGeom>
          <a:ln>
            <a:solidFill>
              <a:srgbClr val="218351"/>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289013E8-85B2-42C7-A7F4-B0D148F44654}"/>
              </a:ext>
            </a:extLst>
          </p:cNvPr>
          <p:cNvCxnSpPr/>
          <p:nvPr/>
        </p:nvCxnSpPr>
        <p:spPr>
          <a:xfrm>
            <a:off x="7279217" y="3547636"/>
            <a:ext cx="0" cy="1601062"/>
          </a:xfrm>
          <a:prstGeom prst="line">
            <a:avLst/>
          </a:prstGeom>
          <a:ln>
            <a:solidFill>
              <a:srgbClr val="21835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9628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p:cNvSpPr>
          <p:nvPr>
            <p:ph type="ctrTitle"/>
          </p:nvPr>
        </p:nvSpPr>
        <p:spPr>
          <a:xfrm>
            <a:off x="2777932" y="3694950"/>
            <a:ext cx="6465287" cy="1516014"/>
          </a:xfrm>
          <a:effectLst>
            <a:softEdge rad="31750"/>
          </a:effectLst>
        </p:spPr>
        <p:txBody>
          <a:bodyPr>
            <a:normAutofit/>
          </a:bodyPr>
          <a:lstStyle/>
          <a:p>
            <a:r>
              <a:rPr lang="fr-BE" altLang="fr-FR" sz="4000" b="1" dirty="0">
                <a:solidFill>
                  <a:srgbClr val="218351"/>
                </a:solidFill>
                <a:latin typeface="Montserrat" pitchFamily="2" charset="77"/>
                <a:ea typeface="+mn-ea"/>
                <a:cs typeface="+mn-cs"/>
              </a:rPr>
              <a:t>Partie 3  _ Informations administratives</a:t>
            </a:r>
            <a:endParaRPr lang="fr-FR" sz="4000" b="1" dirty="0">
              <a:solidFill>
                <a:srgbClr val="218351"/>
              </a:solidFill>
            </a:endParaRPr>
          </a:p>
        </p:txBody>
      </p:sp>
      <p:pic>
        <p:nvPicPr>
          <p:cNvPr id="9" name="Image 8">
            <a:extLst>
              <a:ext uri="{FF2B5EF4-FFF2-40B4-BE49-F238E27FC236}">
                <a16:creationId xmlns:a16="http://schemas.microsoft.com/office/drawing/2014/main" id="{7D5A5D0E-87D8-4487-845C-C61A516266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264809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525BA3B-B394-BC4A-B6B1-2BD86D4E2044}"/>
              </a:ext>
            </a:extLst>
          </p:cNvPr>
          <p:cNvSpPr/>
          <p:nvPr/>
        </p:nvSpPr>
        <p:spPr>
          <a:xfrm>
            <a:off x="7664343" y="-304823"/>
            <a:ext cx="4527657" cy="90896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1_Informations </a:t>
            </a:r>
            <a:r>
              <a:rPr lang="fr-FR" b="1" dirty="0">
                <a:solidFill>
                  <a:srgbClr val="218351"/>
                </a:solidFill>
                <a:latin typeface="Montserrat" pitchFamily="2" charset="77"/>
              </a:rPr>
              <a:t>administratives</a:t>
            </a:r>
          </a:p>
        </p:txBody>
      </p:sp>
      <p:sp>
        <p:nvSpPr>
          <p:cNvPr id="8" name="Rectangle 7">
            <a:extLst>
              <a:ext uri="{FF2B5EF4-FFF2-40B4-BE49-F238E27FC236}">
                <a16:creationId xmlns:a16="http://schemas.microsoft.com/office/drawing/2014/main" id="{9E1D12B9-18CA-43EB-9295-241861C52E0F}"/>
              </a:ext>
            </a:extLst>
          </p:cNvPr>
          <p:cNvSpPr>
            <a:spLocks noGrp="1" noRot="1" noMove="1" noResize="1" noEditPoints="1" noAdjustHandles="1" noChangeArrowheads="1" noChangeShapeType="1"/>
          </p:cNvSpPr>
          <p:nvPr/>
        </p:nvSpPr>
        <p:spPr>
          <a:xfrm>
            <a:off x="0" y="0"/>
            <a:ext cx="3592286" cy="6858000"/>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185351" y="323437"/>
            <a:ext cx="30521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Citoyen :</a:t>
            </a:r>
          </a:p>
        </p:txBody>
      </p:sp>
      <p:sp>
        <p:nvSpPr>
          <p:cNvPr id="15" name="Text Box 2">
            <a:extLst>
              <a:ext uri="{FF2B5EF4-FFF2-40B4-BE49-F238E27FC236}">
                <a16:creationId xmlns:a16="http://schemas.microsoft.com/office/drawing/2014/main" id="{59E538CE-0CDE-4D6E-B71D-09A32DA498B1}"/>
              </a:ext>
            </a:extLst>
          </p:cNvPr>
          <p:cNvSpPr txBox="1">
            <a:spLocks noGrp="1" noRot="1" noMove="1" noResize="1" noEditPoints="1" noAdjustHandles="1" noChangeArrowheads="1" noChangeShapeType="1"/>
          </p:cNvSpPr>
          <p:nvPr/>
        </p:nvSpPr>
        <p:spPr bwMode="auto">
          <a:xfrm>
            <a:off x="285349" y="1868070"/>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Quel est le statut votre collectif</a:t>
            </a:r>
          </a:p>
          <a:p>
            <a:pPr marL="285750" indent="-285750">
              <a:buFont typeface="Wingdings" panose="05000000000000000000" pitchFamily="2" charset="2"/>
              <a:buChar char="q"/>
            </a:pP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Asbl</a:t>
            </a:r>
          </a:p>
          <a:p>
            <a:pPr marL="285750" indent="-285750">
              <a:buFont typeface="Wingdings" panose="05000000000000000000" pitchFamily="2" charset="2"/>
              <a:buChar char="q"/>
            </a:pP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Association de fait</a:t>
            </a:r>
          </a:p>
          <a:p>
            <a:pPr marL="285750" indent="-285750">
              <a:buFont typeface="Wingdings" panose="05000000000000000000" pitchFamily="2" charset="2"/>
              <a:buChar char="q"/>
            </a:pP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Autre</a:t>
            </a:r>
          </a:p>
          <a:p>
            <a:pPr marL="285750" indent="-285750">
              <a:buFont typeface="Wingdings" panose="05000000000000000000" pitchFamily="2" charset="2"/>
              <a:buChar char="q"/>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Text Box 2">
            <a:extLst>
              <a:ext uri="{FF2B5EF4-FFF2-40B4-BE49-F238E27FC236}">
                <a16:creationId xmlns:a16="http://schemas.microsoft.com/office/drawing/2014/main" id="{AF9D20EE-E45E-4040-94B2-B4B05F31C4AA}"/>
              </a:ext>
            </a:extLst>
          </p:cNvPr>
          <p:cNvSpPr txBox="1">
            <a:spLocks noGrp="1" noRot="1" noMove="1" noResize="1" noEditPoints="1" noAdjustHandles="1" noChangeArrowheads="1" noChangeShapeType="1"/>
          </p:cNvSpPr>
          <p:nvPr/>
        </p:nvSpPr>
        <p:spPr bwMode="auto">
          <a:xfrm>
            <a:off x="1256402" y="3869139"/>
            <a:ext cx="2372961" cy="4446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300" b="1" dirty="0">
              <a:solidFill>
                <a:schemeClr val="bg1">
                  <a:lumMod val="50000"/>
                </a:schemeClr>
              </a:solidFill>
              <a:latin typeface="Lato" panose="020F0502020204030203" pitchFamily="34" charset="77"/>
              <a:ea typeface="+mn-ea"/>
              <a:cs typeface="+mn-cs"/>
            </a:endParaRPr>
          </a:p>
          <a:p>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Site web </a:t>
            </a:r>
          </a:p>
        </p:txBody>
      </p:sp>
      <p:pic>
        <p:nvPicPr>
          <p:cNvPr id="17" name="Graphique 16" descr="Internet avec un remplissage uni">
            <a:extLst>
              <a:ext uri="{FF2B5EF4-FFF2-40B4-BE49-F238E27FC236}">
                <a16:creationId xmlns:a16="http://schemas.microsoft.com/office/drawing/2014/main" id="{EF884FAF-59E6-4A11-A5CA-95220C30C66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1567" y="3942865"/>
            <a:ext cx="914400" cy="914400"/>
          </a:xfrm>
          <a:prstGeom prst="rect">
            <a:avLst/>
          </a:prstGeom>
        </p:spPr>
      </p:pic>
      <p:sp>
        <p:nvSpPr>
          <p:cNvPr id="19" name="Text Box 2">
            <a:extLst>
              <a:ext uri="{FF2B5EF4-FFF2-40B4-BE49-F238E27FC236}">
                <a16:creationId xmlns:a16="http://schemas.microsoft.com/office/drawing/2014/main" id="{4C3A5EC4-AE3E-46FC-A6F6-A666F8990664}"/>
              </a:ext>
            </a:extLst>
          </p:cNvPr>
          <p:cNvSpPr txBox="1">
            <a:spLocks noGrp="1" noRot="1" noMove="1" noResize="1" noEditPoints="1" noAdjustHandles="1" noChangeArrowheads="1" noChangeShapeType="1"/>
          </p:cNvSpPr>
          <p:nvPr/>
        </p:nvSpPr>
        <p:spPr bwMode="auto">
          <a:xfrm>
            <a:off x="1277362" y="4793258"/>
            <a:ext cx="2552973"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Page Facebook</a:t>
            </a:r>
          </a:p>
        </p:txBody>
      </p:sp>
      <p:pic>
        <p:nvPicPr>
          <p:cNvPr id="21" name="Image 20">
            <a:extLst>
              <a:ext uri="{FF2B5EF4-FFF2-40B4-BE49-F238E27FC236}">
                <a16:creationId xmlns:a16="http://schemas.microsoft.com/office/drawing/2014/main" id="{60A858D6-C359-493C-901C-FFD81EFB2D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4764" y="4953151"/>
            <a:ext cx="671640" cy="671640"/>
          </a:xfrm>
          <a:prstGeom prst="rect">
            <a:avLst/>
          </a:prstGeom>
        </p:spPr>
      </p:pic>
      <p:pic>
        <p:nvPicPr>
          <p:cNvPr id="23" name="Graphique 22" descr="Adresse de courrier avec un remplissage uni">
            <a:extLst>
              <a:ext uri="{FF2B5EF4-FFF2-40B4-BE49-F238E27FC236}">
                <a16:creationId xmlns:a16="http://schemas.microsoft.com/office/drawing/2014/main" id="{D93FB46A-D046-41C3-A6AD-90BF16B555A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1898" y="5934152"/>
            <a:ext cx="715565" cy="715565"/>
          </a:xfrm>
          <a:prstGeom prst="rect">
            <a:avLst/>
          </a:prstGeom>
        </p:spPr>
      </p:pic>
      <p:sp>
        <p:nvSpPr>
          <p:cNvPr id="26" name="Text Box 2">
            <a:extLst>
              <a:ext uri="{FF2B5EF4-FFF2-40B4-BE49-F238E27FC236}">
                <a16:creationId xmlns:a16="http://schemas.microsoft.com/office/drawing/2014/main" id="{7B6B6652-2CC6-405A-A72B-EE68B40FCEE6}"/>
              </a:ext>
            </a:extLst>
          </p:cNvPr>
          <p:cNvSpPr txBox="1">
            <a:spLocks noGrp="1" noRot="1" noMove="1" noResize="1" noEditPoints="1" noAdjustHandles="1" noChangeArrowheads="1" noChangeShapeType="1"/>
          </p:cNvSpPr>
          <p:nvPr/>
        </p:nvSpPr>
        <p:spPr bwMode="auto">
          <a:xfrm>
            <a:off x="1288183" y="5732263"/>
            <a:ext cx="2531329" cy="627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Adresse e-mail</a:t>
            </a:r>
          </a:p>
        </p:txBody>
      </p:sp>
      <p:graphicFrame>
        <p:nvGraphicFramePr>
          <p:cNvPr id="25" name="Tableau 4">
            <a:extLst>
              <a:ext uri="{FF2B5EF4-FFF2-40B4-BE49-F238E27FC236}">
                <a16:creationId xmlns:a16="http://schemas.microsoft.com/office/drawing/2014/main" id="{702FDB49-B671-4EC3-90A9-C48E91D25E4A}"/>
              </a:ext>
            </a:extLst>
          </p:cNvPr>
          <p:cNvGraphicFramePr>
            <a:graphicFrameLocks noGrp="1"/>
          </p:cNvGraphicFramePr>
          <p:nvPr>
            <p:extLst>
              <p:ext uri="{D42A27DB-BD31-4B8C-83A1-F6EECF244321}">
                <p14:modId xmlns:p14="http://schemas.microsoft.com/office/powerpoint/2010/main" val="697282833"/>
              </p:ext>
            </p:extLst>
          </p:nvPr>
        </p:nvGraphicFramePr>
        <p:xfrm>
          <a:off x="3877635" y="1405700"/>
          <a:ext cx="7626929" cy="3072020"/>
        </p:xfrm>
        <a:graphic>
          <a:graphicData uri="http://schemas.openxmlformats.org/drawingml/2006/table">
            <a:tbl>
              <a:tblPr firstRow="1" bandRow="1">
                <a:tableStyleId>{5C22544A-7EE6-4342-B048-85BDC9FD1C3A}</a:tableStyleId>
              </a:tblPr>
              <a:tblGrid>
                <a:gridCol w="1119618">
                  <a:extLst>
                    <a:ext uri="{9D8B030D-6E8A-4147-A177-3AD203B41FA5}">
                      <a16:colId xmlns:a16="http://schemas.microsoft.com/office/drawing/2014/main" val="2230142968"/>
                    </a:ext>
                  </a:extLst>
                </a:gridCol>
                <a:gridCol w="1399159">
                  <a:extLst>
                    <a:ext uri="{9D8B030D-6E8A-4147-A177-3AD203B41FA5}">
                      <a16:colId xmlns:a16="http://schemas.microsoft.com/office/drawing/2014/main" val="2365183532"/>
                    </a:ext>
                  </a:extLst>
                </a:gridCol>
                <a:gridCol w="1277038">
                  <a:extLst>
                    <a:ext uri="{9D8B030D-6E8A-4147-A177-3AD203B41FA5}">
                      <a16:colId xmlns:a16="http://schemas.microsoft.com/office/drawing/2014/main" val="1595042678"/>
                    </a:ext>
                  </a:extLst>
                </a:gridCol>
                <a:gridCol w="1277038">
                  <a:extLst>
                    <a:ext uri="{9D8B030D-6E8A-4147-A177-3AD203B41FA5}">
                      <a16:colId xmlns:a16="http://schemas.microsoft.com/office/drawing/2014/main" val="449743226"/>
                    </a:ext>
                  </a:extLst>
                </a:gridCol>
                <a:gridCol w="1277038">
                  <a:extLst>
                    <a:ext uri="{9D8B030D-6E8A-4147-A177-3AD203B41FA5}">
                      <a16:colId xmlns:a16="http://schemas.microsoft.com/office/drawing/2014/main" val="1154557304"/>
                    </a:ext>
                  </a:extLst>
                </a:gridCol>
                <a:gridCol w="1277038">
                  <a:extLst>
                    <a:ext uri="{9D8B030D-6E8A-4147-A177-3AD203B41FA5}">
                      <a16:colId xmlns:a16="http://schemas.microsoft.com/office/drawing/2014/main" val="2456318151"/>
                    </a:ext>
                  </a:extLst>
                </a:gridCol>
              </a:tblGrid>
              <a:tr h="400056">
                <a:tc>
                  <a:txBody>
                    <a:bodyPr/>
                    <a:lstStyle/>
                    <a:p>
                      <a:r>
                        <a:rPr lang="fr-FR" sz="1300"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Nom*</a:t>
                      </a:r>
                      <a:endParaRPr lang="fr-BE" sz="1300"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Prénom*</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Postale*</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e-mail*</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Num de tel</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Rôle au sein du groupe</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7361054"/>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3128225"/>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105110313"/>
                  </a:ext>
                </a:extLst>
              </a:tr>
            </a:tbl>
          </a:graphicData>
        </a:graphic>
      </p:graphicFrame>
      <p:sp>
        <p:nvSpPr>
          <p:cNvPr id="27" name="ZoneTexte 26">
            <a:extLst>
              <a:ext uri="{FF2B5EF4-FFF2-40B4-BE49-F238E27FC236}">
                <a16:creationId xmlns:a16="http://schemas.microsoft.com/office/drawing/2014/main" id="{CACCDF9F-897A-425A-A121-881F803B1CC0}"/>
              </a:ext>
            </a:extLst>
          </p:cNvPr>
          <p:cNvSpPr txBox="1"/>
          <p:nvPr/>
        </p:nvSpPr>
        <p:spPr>
          <a:xfrm>
            <a:off x="3735698" y="4467607"/>
            <a:ext cx="6754820" cy="389658"/>
          </a:xfrm>
          <a:prstGeom prst="rect">
            <a:avLst/>
          </a:prstGeom>
          <a:noFill/>
        </p:spPr>
        <p:txBody>
          <a:bodyPr wrap="square">
            <a:spAutoFit/>
          </a:bodyPr>
          <a:lstStyle/>
          <a:p>
            <a:pPr algn="just">
              <a:lnSpc>
                <a:spcPct val="115000"/>
              </a:lnSpc>
              <a:spcAft>
                <a:spcPts val="1000"/>
              </a:spcAft>
            </a:pPr>
            <a:r>
              <a:rPr lang="fr-FR" sz="1800" b="1" dirty="0">
                <a:solidFill>
                  <a:srgbClr val="218351"/>
                </a:solidFill>
                <a:effectLst/>
                <a:latin typeface="Lato" panose="020F0502020204030203" pitchFamily="34" charset="0"/>
                <a:ea typeface="Lato" panose="020F0502020204030203" pitchFamily="34" charset="0"/>
                <a:cs typeface="Lato" panose="020F0502020204030203" pitchFamily="34" charset="0"/>
              </a:rPr>
              <a:t>Personne de contact pour la demande de subside</a:t>
            </a:r>
            <a:endParaRPr lang="fr-BE" sz="18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28" name="ZoneTexte 27">
            <a:extLst>
              <a:ext uri="{FF2B5EF4-FFF2-40B4-BE49-F238E27FC236}">
                <a16:creationId xmlns:a16="http://schemas.microsoft.com/office/drawing/2014/main" id="{8C04A7AA-8513-435D-B854-5B54E113D4DA}"/>
              </a:ext>
            </a:extLst>
          </p:cNvPr>
          <p:cNvSpPr txBox="1"/>
          <p:nvPr/>
        </p:nvSpPr>
        <p:spPr>
          <a:xfrm>
            <a:off x="8763081" y="4850021"/>
            <a:ext cx="3189433" cy="1764201"/>
          </a:xfrm>
          <a:prstGeom prst="rect">
            <a:avLst/>
          </a:prstGeom>
          <a:noFill/>
        </p:spPr>
        <p:txBody>
          <a:bodyPr wrap="square">
            <a:spAutoFit/>
          </a:bodyPr>
          <a:lstStyle/>
          <a:p>
            <a:pPr algn="just">
              <a:lnSpc>
                <a:spcPct val="115000"/>
              </a:lnSpc>
              <a:spcAft>
                <a:spcPts val="1000"/>
              </a:spcAft>
            </a:pPr>
            <a:r>
              <a:rPr lang="fr-BE" sz="16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Veuillez noter qui sera la personne à contacter dans le cadre des formalités administratives. </a:t>
            </a:r>
            <a:r>
              <a:rPr lang="fr-BE" sz="1600" b="1" i="1" dirty="0">
                <a:solidFill>
                  <a:srgbClr val="D73958"/>
                </a:solidFill>
                <a:effectLst/>
                <a:latin typeface="Lato" panose="020F0502020204030203" pitchFamily="34" charset="0"/>
                <a:ea typeface="Lato" panose="020F0502020204030203" pitchFamily="34" charset="0"/>
                <a:cs typeface="Lato" panose="020F0502020204030203" pitchFamily="34" charset="0"/>
              </a:rPr>
              <a:t>Il ne peut y avoir qu’une seule personne de contact, même dans le cas de plusieurs projets.</a:t>
            </a:r>
            <a:endParaRPr lang="fr-BE" sz="1600" b="1"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graphicFrame>
        <p:nvGraphicFramePr>
          <p:cNvPr id="29" name="Tableau 4">
            <a:extLst>
              <a:ext uri="{FF2B5EF4-FFF2-40B4-BE49-F238E27FC236}">
                <a16:creationId xmlns:a16="http://schemas.microsoft.com/office/drawing/2014/main" id="{D9BC8732-973D-4BB8-97ED-0AA3AA008DC3}"/>
              </a:ext>
            </a:extLst>
          </p:cNvPr>
          <p:cNvGraphicFramePr>
            <a:graphicFrameLocks noGrp="1"/>
          </p:cNvGraphicFramePr>
          <p:nvPr/>
        </p:nvGraphicFramePr>
        <p:xfrm>
          <a:off x="3837841" y="4908498"/>
          <a:ext cx="4516318" cy="1793486"/>
        </p:xfrm>
        <a:graphic>
          <a:graphicData uri="http://schemas.openxmlformats.org/drawingml/2006/table">
            <a:tbl>
              <a:tblPr firstRow="1" bandRow="1">
                <a:tableStyleId>{5C22544A-7EE6-4342-B048-85BDC9FD1C3A}</a:tableStyleId>
              </a:tblPr>
              <a:tblGrid>
                <a:gridCol w="2226512">
                  <a:extLst>
                    <a:ext uri="{9D8B030D-6E8A-4147-A177-3AD203B41FA5}">
                      <a16:colId xmlns:a16="http://schemas.microsoft.com/office/drawing/2014/main" val="2230142968"/>
                    </a:ext>
                  </a:extLst>
                </a:gridCol>
                <a:gridCol w="2289806">
                  <a:extLst>
                    <a:ext uri="{9D8B030D-6E8A-4147-A177-3AD203B41FA5}">
                      <a16:colId xmlns:a16="http://schemas.microsoft.com/office/drawing/2014/main" val="2365183532"/>
                    </a:ext>
                  </a:extLst>
                </a:gridCol>
              </a:tblGrid>
              <a:tr h="299125">
                <a:tc>
                  <a:txBody>
                    <a:bodyPr/>
                    <a:lstStyle/>
                    <a:p>
                      <a:r>
                        <a:rPr lang="fr-FR"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Nom*</a:t>
                      </a:r>
                      <a:endParaRPr lang="fr-BE"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347976">
                <a:tc>
                  <a:txBody>
                    <a:bodyPr/>
                    <a:lstStyle/>
                    <a:p>
                      <a:r>
                        <a:rPr lang="fr-FR"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Prénom*</a:t>
                      </a:r>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417955">
                <a:tc>
                  <a:txBody>
                    <a:bodyPr/>
                    <a:lstStyle/>
                    <a:p>
                      <a:r>
                        <a:rPr lang="fr-FR"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postale*</a:t>
                      </a:r>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417955">
                <a:tc>
                  <a:txBody>
                    <a:bodyPr/>
                    <a:lstStyle/>
                    <a:p>
                      <a:r>
                        <a:rPr lang="fr-FR"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e-mail*</a:t>
                      </a:r>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7361054"/>
                  </a:ext>
                </a:extLst>
              </a:tr>
              <a:tr h="299125">
                <a:tc>
                  <a:txBody>
                    <a:bodyPr/>
                    <a:lstStyle/>
                    <a:p>
                      <a:r>
                        <a:rPr lang="fr-FR"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Numéro de téléphone*</a:t>
                      </a:r>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613128225"/>
                  </a:ext>
                </a:extLst>
              </a:tr>
            </a:tbl>
          </a:graphicData>
        </a:graphic>
      </p:graphicFrame>
      <p:sp>
        <p:nvSpPr>
          <p:cNvPr id="18" name="Text Box 2">
            <a:extLst>
              <a:ext uri="{FF2B5EF4-FFF2-40B4-BE49-F238E27FC236}">
                <a16:creationId xmlns:a16="http://schemas.microsoft.com/office/drawing/2014/main" id="{0D9B8D7C-334E-4361-B1BF-DEA3B573D5CB}"/>
              </a:ext>
            </a:extLst>
          </p:cNvPr>
          <p:cNvSpPr txBox="1">
            <a:spLocks noChangeArrowheads="1"/>
          </p:cNvSpPr>
          <p:nvPr/>
        </p:nvSpPr>
        <p:spPr bwMode="auto">
          <a:xfrm>
            <a:off x="179874" y="1106322"/>
            <a:ext cx="30521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0" name="Text Box 2">
            <a:extLst>
              <a:ext uri="{FF2B5EF4-FFF2-40B4-BE49-F238E27FC236}">
                <a16:creationId xmlns:a16="http://schemas.microsoft.com/office/drawing/2014/main" id="{1912F6FD-A0CD-45E6-9EC3-8B9D02ECE2A1}"/>
              </a:ext>
            </a:extLst>
          </p:cNvPr>
          <p:cNvSpPr txBox="1">
            <a:spLocks noChangeArrowheads="1"/>
          </p:cNvSpPr>
          <p:nvPr/>
        </p:nvSpPr>
        <p:spPr bwMode="auto">
          <a:xfrm>
            <a:off x="540167" y="2885938"/>
            <a:ext cx="23663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2" name="Text Box 2">
            <a:extLst>
              <a:ext uri="{FF2B5EF4-FFF2-40B4-BE49-F238E27FC236}">
                <a16:creationId xmlns:a16="http://schemas.microsoft.com/office/drawing/2014/main" id="{5FCFA7FE-7CA0-4A41-B23A-DC3FD1A181AC}"/>
              </a:ext>
            </a:extLst>
          </p:cNvPr>
          <p:cNvSpPr txBox="1">
            <a:spLocks noChangeArrowheads="1"/>
          </p:cNvSpPr>
          <p:nvPr/>
        </p:nvSpPr>
        <p:spPr bwMode="auto">
          <a:xfrm>
            <a:off x="1256402" y="4335274"/>
            <a:ext cx="2366319" cy="5412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2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4" name="Text Box 2">
            <a:extLst>
              <a:ext uri="{FF2B5EF4-FFF2-40B4-BE49-F238E27FC236}">
                <a16:creationId xmlns:a16="http://schemas.microsoft.com/office/drawing/2014/main" id="{FFC1F6A5-B530-4D1D-A5BD-8347871A3E79}"/>
              </a:ext>
            </a:extLst>
          </p:cNvPr>
          <p:cNvSpPr txBox="1">
            <a:spLocks noChangeArrowheads="1"/>
          </p:cNvSpPr>
          <p:nvPr/>
        </p:nvSpPr>
        <p:spPr bwMode="auto">
          <a:xfrm>
            <a:off x="1290568" y="5239831"/>
            <a:ext cx="2366319" cy="4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32" name="Text Box 2">
            <a:extLst>
              <a:ext uri="{FF2B5EF4-FFF2-40B4-BE49-F238E27FC236}">
                <a16:creationId xmlns:a16="http://schemas.microsoft.com/office/drawing/2014/main" id="{38CE660D-A3EB-430B-8149-45FD3DA7EC3F}"/>
              </a:ext>
            </a:extLst>
          </p:cNvPr>
          <p:cNvSpPr txBox="1">
            <a:spLocks noChangeArrowheads="1"/>
          </p:cNvSpPr>
          <p:nvPr/>
        </p:nvSpPr>
        <p:spPr bwMode="auto">
          <a:xfrm>
            <a:off x="1277362" y="6201604"/>
            <a:ext cx="2366319" cy="4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4" name="Rectangle 5">
            <a:extLst>
              <a:ext uri="{FF2B5EF4-FFF2-40B4-BE49-F238E27FC236}">
                <a16:creationId xmlns:a16="http://schemas.microsoft.com/office/drawing/2014/main" id="{24BF1CD0-A0DC-4571-A960-77ECD76BEE7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5" name="Rectangle 6">
            <a:extLst>
              <a:ext uri="{FF2B5EF4-FFF2-40B4-BE49-F238E27FC236}">
                <a16:creationId xmlns:a16="http://schemas.microsoft.com/office/drawing/2014/main" id="{0FFD517C-9571-45ED-B9F4-759F0FC809BF}"/>
              </a:ext>
            </a:extLst>
          </p:cNvPr>
          <p:cNvSpPr>
            <a:spLocks noChangeArrowheads="1"/>
          </p:cNvSpPr>
          <p:nvPr/>
        </p:nvSpPr>
        <p:spPr bwMode="auto">
          <a:xfrm rot="10800000" flipV="1">
            <a:off x="3819512" y="565958"/>
            <a:ext cx="830717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fr-FR" altLang="fr-FR" sz="1300" b="0" i="0" u="none" strike="noStrike" cap="none" normalizeH="0" baseline="0" dirty="0">
                <a:ln>
                  <a:noFill/>
                </a:ln>
                <a:solidFill>
                  <a:srgbClr val="218351"/>
                </a:solidFill>
                <a:effectLst/>
                <a:latin typeface="Lato" panose="020F0502020204030203" pitchFamily="34" charset="0"/>
                <a:ea typeface="Lato" panose="020F0502020204030203" pitchFamily="34" charset="0"/>
                <a:cs typeface="Lato" panose="020F0502020204030203" pitchFamily="34" charset="0"/>
              </a:rPr>
              <a:t>Le </a:t>
            </a:r>
            <a:r>
              <a:rPr kumimoji="0" lang="fr-FR" altLang="fr-FR" sz="1300" b="1" i="0" u="none" strike="noStrike" cap="none" normalizeH="0" baseline="0" dirty="0">
                <a:ln>
                  <a:noFill/>
                </a:ln>
                <a:solidFill>
                  <a:srgbClr val="218351"/>
                </a:solidFill>
                <a:effectLst/>
                <a:latin typeface="Lato" panose="020F0502020204030203" pitchFamily="34" charset="0"/>
                <a:ea typeface="Lato" panose="020F0502020204030203" pitchFamily="34" charset="0"/>
                <a:cs typeface="Lato" panose="020F0502020204030203" pitchFamily="34" charset="0"/>
              </a:rPr>
              <a:t>groupe-pilote</a:t>
            </a:r>
            <a:r>
              <a:rPr kumimoji="0" lang="fr-FR" altLang="fr-FR" sz="1300" b="0" i="0" u="none" strike="noStrike" cap="none" normalizeH="0" baseline="0" dirty="0">
                <a:ln>
                  <a:noFill/>
                </a:ln>
                <a:solidFill>
                  <a:srgbClr val="218351"/>
                </a:solidFill>
                <a:effectLst/>
                <a:latin typeface="Lato" panose="020F0502020204030203" pitchFamily="34" charset="0"/>
                <a:ea typeface="Lato" panose="020F0502020204030203" pitchFamily="34" charset="0"/>
                <a:cs typeface="Lato" panose="020F0502020204030203" pitchFamily="34" charset="0"/>
              </a:rPr>
              <a:t> est constitué d’un noyau de minimum 5 habitants du quartier (n’habitant pas le même domicile), il est le moteur de la dynamique</a:t>
            </a:r>
            <a:r>
              <a:rPr kumimoji="0" lang="fr-FR" altLang="fr-FR" sz="1300" b="0" i="0" u="none" strike="noStrike" cap="none" normalizeH="0" baseline="0" dirty="0">
                <a:ln>
                  <a:noFill/>
                </a:ln>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r>
              <a:rPr lang="fr-FR" sz="13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Ceux-ci s'engagent à porter le projet durant la période d'accompagnement et à essayer de faire perdurer celui-ci par la suite.</a:t>
            </a:r>
            <a:endParaRPr lang="fr-BE" sz="13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300" b="0" i="0" u="none" strike="noStrike" cap="none" normalizeH="0" baseline="0" dirty="0">
              <a:ln>
                <a:noFill/>
              </a:ln>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33" name="Ellipse 32">
            <a:extLst>
              <a:ext uri="{FF2B5EF4-FFF2-40B4-BE49-F238E27FC236}">
                <a16:creationId xmlns:a16="http://schemas.microsoft.com/office/drawing/2014/main" id="{39245047-F2F2-4691-AD06-601A4EE77CD4}"/>
              </a:ext>
            </a:extLst>
          </p:cNvPr>
          <p:cNvSpPr/>
          <p:nvPr/>
        </p:nvSpPr>
        <p:spPr>
          <a:xfrm>
            <a:off x="11341644" y="868980"/>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2&amp;4</a:t>
            </a:r>
            <a:endParaRPr lang="fr-BE" sz="1400" b="1" dirty="0"/>
          </a:p>
        </p:txBody>
      </p:sp>
      <p:sp>
        <p:nvSpPr>
          <p:cNvPr id="34" name="Ellipse 33">
            <a:extLst>
              <a:ext uri="{FF2B5EF4-FFF2-40B4-BE49-F238E27FC236}">
                <a16:creationId xmlns:a16="http://schemas.microsoft.com/office/drawing/2014/main" id="{2682BE5E-CF93-4A1B-8721-1F8C46F50021}"/>
              </a:ext>
            </a:extLst>
          </p:cNvPr>
          <p:cNvSpPr/>
          <p:nvPr/>
        </p:nvSpPr>
        <p:spPr>
          <a:xfrm>
            <a:off x="11395629" y="1523324"/>
            <a:ext cx="730736"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4</a:t>
            </a:r>
            <a:endParaRPr lang="fr-BE" sz="1400" b="1" dirty="0"/>
          </a:p>
        </p:txBody>
      </p:sp>
    </p:spTree>
    <p:extLst>
      <p:ext uri="{BB962C8B-B14F-4D97-AF65-F5344CB8AC3E}">
        <p14:creationId xmlns:p14="http://schemas.microsoft.com/office/powerpoint/2010/main" val="42854036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9D4DD470-C665-4BEC-B5FD-BB86C742C876}"/>
              </a:ext>
            </a:extLst>
          </p:cNvPr>
          <p:cNvSpPr txBox="1">
            <a:spLocks noGrp="1" noRot="1" noMove="1" noResize="1" noEditPoints="1" noAdjustHandles="1" noChangeArrowheads="1" noChangeShapeType="1"/>
          </p:cNvSpPr>
          <p:nvPr/>
        </p:nvSpPr>
        <p:spPr>
          <a:xfrm>
            <a:off x="6057904" y="1543367"/>
            <a:ext cx="6144984" cy="1391920"/>
          </a:xfrm>
          <a:prstGeom prst="rect">
            <a:avLst/>
          </a:prstGeom>
          <a:noFill/>
        </p:spPr>
        <p:txBody>
          <a:bodyPr wrap="square">
            <a:spAutoFit/>
          </a:bodyPr>
          <a:lstStyle/>
          <a:p>
            <a:pPr>
              <a:lnSpc>
                <a:spcPct val="115000"/>
              </a:lnSpc>
              <a:spcAft>
                <a:spcPts val="1000"/>
              </a:spcAft>
            </a:pPr>
            <a:r>
              <a:rPr lang="fr-BE" sz="1400" i="1" dirty="0">
                <a:solidFill>
                  <a:srgbClr val="218351"/>
                </a:solidFill>
                <a:effectLst/>
                <a:latin typeface="Lato" panose="020F0502020204030203" pitchFamily="34" charset="0"/>
                <a:ea typeface="Lato" panose="020F0502020204030203" pitchFamily="34" charset="0"/>
                <a:cs typeface="Lato" panose="020F0502020204030203" pitchFamily="34" charset="0"/>
              </a:rPr>
              <a:t>Veuillez noter le compte sur lequel le montant alloué doit être versé. </a:t>
            </a:r>
          </a:p>
          <a:p>
            <a:pPr>
              <a:lnSpc>
                <a:spcPct val="115000"/>
              </a:lnSpc>
              <a:spcAft>
                <a:spcPts val="1000"/>
              </a:spcAft>
            </a:pPr>
            <a:r>
              <a:rPr lang="fr-BE" sz="1400" i="1" dirty="0">
                <a:solidFill>
                  <a:srgbClr val="218351"/>
                </a:solidFill>
                <a:effectLst/>
                <a:latin typeface="Lato" panose="020F0502020204030203" pitchFamily="34" charset="0"/>
                <a:ea typeface="Lato" panose="020F0502020204030203" pitchFamily="34" charset="0"/>
                <a:cs typeface="Lato" panose="020F0502020204030203" pitchFamily="34" charset="0"/>
              </a:rPr>
              <a:t>Précisez si c’est un compte commun (au nom de l’association), sur lequel vous souhaiteriez recevoir les subsides.</a:t>
            </a:r>
            <a:endParaRPr lang="fr-BE" sz="14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BE"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ZoneTexte 32">
            <a:extLst>
              <a:ext uri="{FF2B5EF4-FFF2-40B4-BE49-F238E27FC236}">
                <a16:creationId xmlns:a16="http://schemas.microsoft.com/office/drawing/2014/main" id="{44A49F01-257A-4922-B0C8-D9CB2D5B7474}"/>
              </a:ext>
            </a:extLst>
          </p:cNvPr>
          <p:cNvSpPr txBox="1">
            <a:spLocks noGrp="1" noRot="1" noMove="1" noResize="1" noEditPoints="1" noAdjustHandles="1" noChangeArrowheads="1" noChangeShapeType="1"/>
          </p:cNvSpPr>
          <p:nvPr/>
        </p:nvSpPr>
        <p:spPr>
          <a:xfrm>
            <a:off x="413676" y="795424"/>
            <a:ext cx="3015324" cy="392159"/>
          </a:xfrm>
          <a:prstGeom prst="rect">
            <a:avLst/>
          </a:prstGeom>
          <a:noFill/>
        </p:spPr>
        <p:txBody>
          <a:bodyPr wrap="square">
            <a:spAutoFit/>
          </a:bodyPr>
          <a:lstStyle/>
          <a:p>
            <a:pPr algn="just">
              <a:lnSpc>
                <a:spcPct val="115000"/>
              </a:lnSpc>
              <a:spcAft>
                <a:spcPts val="1000"/>
              </a:spcAft>
            </a:pPr>
            <a:r>
              <a:rPr lang="fr-FR" sz="1800" b="1" dirty="0">
                <a:solidFill>
                  <a:srgbClr val="218351"/>
                </a:solidFill>
                <a:effectLst/>
                <a:latin typeface="Lato" panose="020F0502020204030203" pitchFamily="34" charset="0"/>
                <a:ea typeface="Lato" panose="020F0502020204030203" pitchFamily="34" charset="0"/>
                <a:cs typeface="Lato" panose="020F0502020204030203" pitchFamily="34" charset="0"/>
              </a:rPr>
              <a:t>Données bancaires</a:t>
            </a:r>
            <a:endParaRPr lang="fr-BE" sz="18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graphicFrame>
        <p:nvGraphicFramePr>
          <p:cNvPr id="34" name="Tableau 4">
            <a:extLst>
              <a:ext uri="{FF2B5EF4-FFF2-40B4-BE49-F238E27FC236}">
                <a16:creationId xmlns:a16="http://schemas.microsoft.com/office/drawing/2014/main" id="{2A9C286D-B490-4ECC-A553-21E9E593E66F}"/>
              </a:ext>
            </a:extLst>
          </p:cNvPr>
          <p:cNvGraphicFramePr>
            <a:graphicFrameLocks noGrp="1"/>
          </p:cNvGraphicFramePr>
          <p:nvPr>
            <p:extLst>
              <p:ext uri="{D42A27DB-BD31-4B8C-83A1-F6EECF244321}">
                <p14:modId xmlns:p14="http://schemas.microsoft.com/office/powerpoint/2010/main" val="1997631124"/>
              </p:ext>
            </p:extLst>
          </p:nvPr>
        </p:nvGraphicFramePr>
        <p:xfrm>
          <a:off x="413676" y="1367930"/>
          <a:ext cx="5219664" cy="373784"/>
        </p:xfrm>
        <a:graphic>
          <a:graphicData uri="http://schemas.openxmlformats.org/drawingml/2006/table">
            <a:tbl>
              <a:tblPr firstRow="1" bandRow="1">
                <a:tableStyleId>{5C22544A-7EE6-4342-B048-85BDC9FD1C3A}</a:tableStyleId>
              </a:tblPr>
              <a:tblGrid>
                <a:gridCol w="1828781">
                  <a:extLst>
                    <a:ext uri="{9D8B030D-6E8A-4147-A177-3AD203B41FA5}">
                      <a16:colId xmlns:a16="http://schemas.microsoft.com/office/drawing/2014/main" val="2230142968"/>
                    </a:ext>
                  </a:extLst>
                </a:gridCol>
                <a:gridCol w="3390883">
                  <a:extLst>
                    <a:ext uri="{9D8B030D-6E8A-4147-A177-3AD203B41FA5}">
                      <a16:colId xmlns:a16="http://schemas.microsoft.com/office/drawing/2014/main" val="2365183532"/>
                    </a:ext>
                  </a:extLst>
                </a:gridCol>
              </a:tblGrid>
              <a:tr h="373784">
                <a:tc>
                  <a:txBody>
                    <a:bodyPr/>
                    <a:lstStyle/>
                    <a:p>
                      <a:r>
                        <a:rPr lang="fr-FR"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Numéro de compte</a:t>
                      </a:r>
                      <a:endParaRPr lang="fr-BE"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bl>
          </a:graphicData>
        </a:graphic>
      </p:graphicFrame>
      <p:sp>
        <p:nvSpPr>
          <p:cNvPr id="39" name="Rectangle 38">
            <a:extLst>
              <a:ext uri="{FF2B5EF4-FFF2-40B4-BE49-F238E27FC236}">
                <a16:creationId xmlns:a16="http://schemas.microsoft.com/office/drawing/2014/main" id="{A86DDC99-1C41-477F-9A24-B1BC304DB32A}"/>
              </a:ext>
            </a:extLst>
          </p:cNvPr>
          <p:cNvSpPr/>
          <p:nvPr/>
        </p:nvSpPr>
        <p:spPr>
          <a:xfrm>
            <a:off x="7664343" y="-304823"/>
            <a:ext cx="4527657" cy="90896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3_Informations administratives</a:t>
            </a:r>
            <a:endParaRPr lang="fr-BE" b="1" dirty="0">
              <a:solidFill>
                <a:srgbClr val="218351"/>
              </a:solidFill>
              <a:latin typeface="Montserrat" pitchFamily="2" charset="77"/>
            </a:endParaRPr>
          </a:p>
        </p:txBody>
      </p:sp>
      <p:sp>
        <p:nvSpPr>
          <p:cNvPr id="10" name="ZoneTexte 9">
            <a:extLst>
              <a:ext uri="{FF2B5EF4-FFF2-40B4-BE49-F238E27FC236}">
                <a16:creationId xmlns:a16="http://schemas.microsoft.com/office/drawing/2014/main" id="{97E3DA90-0809-4656-A99C-420522580E9E}"/>
              </a:ext>
            </a:extLst>
          </p:cNvPr>
          <p:cNvSpPr txBox="1">
            <a:spLocks noGrp="1" noRot="1" noMove="1" noResize="1" noEditPoints="1" noAdjustHandles="1" noChangeArrowheads="1" noChangeShapeType="1"/>
          </p:cNvSpPr>
          <p:nvPr/>
        </p:nvSpPr>
        <p:spPr>
          <a:xfrm>
            <a:off x="6047016" y="2570918"/>
            <a:ext cx="5921828" cy="892552"/>
          </a:xfrm>
          <a:prstGeom prst="rect">
            <a:avLst/>
          </a:prstGeom>
          <a:noFill/>
        </p:spPr>
        <p:txBody>
          <a:bodyPr wrap="square">
            <a:spAutoFit/>
          </a:bodyPr>
          <a:lstStyle/>
          <a:p>
            <a:r>
              <a:rPr lang="fr-FR" sz="13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Il est conseillé de </a:t>
            </a:r>
            <a:r>
              <a:rPr lang="fr-FR" sz="1300" b="1"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créer un compte au nom de votre collectif</a:t>
            </a:r>
            <a:r>
              <a:rPr lang="fr-FR" sz="13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ouvert par deux cotitulaires, membres du groupe pilote. Si le groupe choisit de ne pas créer ce compte, le subside sera versé sur le compte de l’un des membres du groupe qui en assumera la responsabilité, formalisé par la signature de la convention de subside.</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graphicFrame>
        <p:nvGraphicFramePr>
          <p:cNvPr id="3" name="Tableau 2">
            <a:extLst>
              <a:ext uri="{FF2B5EF4-FFF2-40B4-BE49-F238E27FC236}">
                <a16:creationId xmlns:a16="http://schemas.microsoft.com/office/drawing/2014/main" id="{83D4A3E1-E38B-4CEB-89C1-702AC464F095}"/>
              </a:ext>
            </a:extLst>
          </p:cNvPr>
          <p:cNvGraphicFramePr>
            <a:graphicFrameLocks noGrp="1"/>
          </p:cNvGraphicFramePr>
          <p:nvPr>
            <p:extLst>
              <p:ext uri="{D42A27DB-BD31-4B8C-83A1-F6EECF244321}">
                <p14:modId xmlns:p14="http://schemas.microsoft.com/office/powerpoint/2010/main" val="2370223607"/>
              </p:ext>
            </p:extLst>
          </p:nvPr>
        </p:nvGraphicFramePr>
        <p:xfrm>
          <a:off x="486593" y="1911463"/>
          <a:ext cx="5326379" cy="1713911"/>
        </p:xfrm>
        <a:graphic>
          <a:graphicData uri="http://schemas.openxmlformats.org/drawingml/2006/table">
            <a:tbl>
              <a:tblPr firstRow="1" firstCol="1" bandRow="1">
                <a:tableStyleId>{5C22544A-7EE6-4342-B048-85BDC9FD1C3A}</a:tableStyleId>
              </a:tblPr>
              <a:tblGrid>
                <a:gridCol w="1775121">
                  <a:extLst>
                    <a:ext uri="{9D8B030D-6E8A-4147-A177-3AD203B41FA5}">
                      <a16:colId xmlns:a16="http://schemas.microsoft.com/office/drawing/2014/main" val="1942011911"/>
                    </a:ext>
                  </a:extLst>
                </a:gridCol>
                <a:gridCol w="1775629">
                  <a:extLst>
                    <a:ext uri="{9D8B030D-6E8A-4147-A177-3AD203B41FA5}">
                      <a16:colId xmlns:a16="http://schemas.microsoft.com/office/drawing/2014/main" val="3372105458"/>
                    </a:ext>
                  </a:extLst>
                </a:gridCol>
                <a:gridCol w="1775629">
                  <a:extLst>
                    <a:ext uri="{9D8B030D-6E8A-4147-A177-3AD203B41FA5}">
                      <a16:colId xmlns:a16="http://schemas.microsoft.com/office/drawing/2014/main" val="526869471"/>
                    </a:ext>
                  </a:extLst>
                </a:gridCol>
              </a:tblGrid>
              <a:tr h="0">
                <a:tc>
                  <a:txBody>
                    <a:bodyPr/>
                    <a:lstStyle/>
                    <a:p>
                      <a:pPr marL="0" algn="l" defTabSz="914400" rtl="0" eaLnBrk="1" latinLnBrk="0" hangingPunct="1">
                        <a:lnSpc>
                          <a:spcPct val="115000"/>
                        </a:lnSpc>
                        <a:spcAft>
                          <a:spcPts val="1000"/>
                        </a:spcAft>
                      </a:pP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Nom &amp; Prénom du/des </a:t>
                      </a: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tituaire.s</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15000"/>
                        </a:lnSpc>
                        <a:spcAft>
                          <a:spcPts val="1000"/>
                        </a:spcAft>
                      </a:pP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Adresse postale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15000"/>
                        </a:lnSpc>
                        <a:spcAft>
                          <a:spcPts val="1000"/>
                        </a:spcAft>
                      </a:pP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Téléphone et adresse e-mail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3316876"/>
                  </a:ext>
                </a:extLst>
              </a:tr>
              <a:tr h="369436">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3395076"/>
                  </a:ext>
                </a:extLst>
              </a:tr>
              <a:tr h="438621">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8656861"/>
                  </a:ext>
                </a:extLst>
              </a:tr>
              <a:tr h="438621">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8536542"/>
                  </a:ext>
                </a:extLst>
              </a:tr>
            </a:tbl>
          </a:graphicData>
        </a:graphic>
      </p:graphicFrame>
      <p:sp>
        <p:nvSpPr>
          <p:cNvPr id="13" name="ZoneTexte 12">
            <a:extLst>
              <a:ext uri="{FF2B5EF4-FFF2-40B4-BE49-F238E27FC236}">
                <a16:creationId xmlns:a16="http://schemas.microsoft.com/office/drawing/2014/main" id="{1A908690-DC2B-4D63-B265-CDF293FC0888}"/>
              </a:ext>
            </a:extLst>
          </p:cNvPr>
          <p:cNvSpPr txBox="1">
            <a:spLocks noGrp="1" noRot="1" noMove="1" noResize="1" noEditPoints="1" noAdjustHandles="1" noChangeArrowheads="1" noChangeShapeType="1"/>
          </p:cNvSpPr>
          <p:nvPr/>
        </p:nvSpPr>
        <p:spPr>
          <a:xfrm>
            <a:off x="195943" y="4444192"/>
            <a:ext cx="11800114" cy="1699183"/>
          </a:xfrm>
          <a:prstGeom prst="rect">
            <a:avLst/>
          </a:prstGeom>
          <a:noFill/>
        </p:spPr>
        <p:txBody>
          <a:bodyPr wrap="square">
            <a:spAutoFit/>
          </a:bodyPr>
          <a:lstStyle/>
          <a:p>
            <a:pPr marL="90170" marR="431800" algn="ctr">
              <a:lnSpc>
                <a:spcPct val="115000"/>
              </a:lnSpc>
              <a:spcAft>
                <a:spcPts val="1000"/>
              </a:spcAft>
              <a:tabLst>
                <a:tab pos="5850890" algn="l"/>
              </a:tabLst>
            </a:pPr>
            <a:r>
              <a:rPr lang="fr-FR" sz="1300" b="1" kern="150" dirty="0">
                <a:solidFill>
                  <a:srgbClr val="FF0000"/>
                </a:solidFill>
                <a:effectLst/>
                <a:latin typeface="Lato" panose="020F0502020204030203" pitchFamily="34" charset="0"/>
                <a:ea typeface="Lato" panose="020F0502020204030203" pitchFamily="34" charset="0"/>
                <a:cs typeface="Lato" panose="020F0502020204030203" pitchFamily="34" charset="0"/>
              </a:rPr>
              <a:t>N’oubliez pas de joindre en annexe l’attestation bancaire requise !</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90170" marR="431800" algn="just">
              <a:lnSpc>
                <a:spcPct val="115000"/>
              </a:lnSpc>
              <a:spcAft>
                <a:spcPts val="1000"/>
              </a:spcAft>
              <a:tabLst>
                <a:tab pos="5850890" algn="l"/>
              </a:tabLst>
            </a:pPr>
            <a:r>
              <a:rPr lang="fr-FR" sz="1300" b="1" dirty="0">
                <a:effectLst/>
                <a:latin typeface="Lato" panose="020F0502020204030203" pitchFamily="34" charset="0"/>
                <a:ea typeface="Lato" panose="020F0502020204030203" pitchFamily="34" charset="0"/>
                <a:cs typeface="Lato" panose="020F0502020204030203" pitchFamily="34" charset="0"/>
              </a:rPr>
              <a:t>Pour que le dossier soit recevable et puisse être traité dans les délais, il est obligatoire de joindre une preuve que le compte appartient bien au(x) bénéficiaire(s) mentionné(s) à ce formulaire </a:t>
            </a:r>
            <a:r>
              <a:rPr lang="fr-FR" sz="1300" b="1" u="sng" dirty="0">
                <a:effectLst/>
                <a:latin typeface="Lato" panose="020F0502020204030203" pitchFamily="34" charset="0"/>
                <a:ea typeface="Lato" panose="020F0502020204030203" pitchFamily="34" charset="0"/>
                <a:cs typeface="Lato" panose="020F0502020204030203" pitchFamily="34" charset="0"/>
              </a:rPr>
              <a:t>lors de sa remise</a:t>
            </a:r>
            <a:r>
              <a:rPr lang="fr-FR" sz="1300" b="1" dirty="0">
                <a:effectLst/>
                <a:latin typeface="Lato" panose="020F0502020204030203" pitchFamily="34" charset="0"/>
                <a:ea typeface="Lato" panose="020F0502020204030203" pitchFamily="34" charset="0"/>
                <a:cs typeface="Lato" panose="020F0502020204030203" pitchFamily="34" charset="0"/>
              </a:rPr>
              <a:t>, via un extrait de compte, une capture d’écran ou en relevé d’identité bancaire téléchargeable sur une application bancaire, un scan de votre carte de banque, ou une attestation à demander directement à la banque (attention, ce dernier peut être payant).</a:t>
            </a:r>
            <a:endParaRPr lang="fr-BE" sz="1300" dirty="0">
              <a:effectLst/>
              <a:latin typeface="Lato" panose="020F0502020204030203" pitchFamily="34" charset="0"/>
              <a:ea typeface="Lato" panose="020F0502020204030203" pitchFamily="34" charset="0"/>
              <a:cs typeface="Lato" panose="020F0502020204030203" pitchFamily="34" charset="0"/>
            </a:endParaRPr>
          </a:p>
          <a:p>
            <a:r>
              <a:rPr lang="fr-FR" sz="1300" dirty="0">
                <a:effectLst/>
                <a:latin typeface="Lato" panose="020F0502020204030203" pitchFamily="34" charset="0"/>
                <a:ea typeface="Lato" panose="020F0502020204030203" pitchFamily="34" charset="0"/>
                <a:cs typeface="Lato" panose="020F0502020204030203" pitchFamily="34" charset="0"/>
              </a:rPr>
              <a:t>Les titulaires mentionnés ici seront également les personnes qui signeront la convention de subside avec Bruxelles Environnement.</a:t>
            </a:r>
            <a:endParaRPr lang="fr-BE" sz="1300" dirty="0">
              <a:latin typeface="Lato" panose="020F0502020204030203" pitchFamily="34" charset="0"/>
              <a:ea typeface="Lato" panose="020F0502020204030203" pitchFamily="34" charset="0"/>
              <a:cs typeface="Lato" panose="020F0502020204030203" pitchFamily="34" charset="0"/>
            </a:endParaRPr>
          </a:p>
        </p:txBody>
      </p:sp>
      <p:sp>
        <p:nvSpPr>
          <p:cNvPr id="16" name="Ellipse 15">
            <a:extLst>
              <a:ext uri="{FF2B5EF4-FFF2-40B4-BE49-F238E27FC236}">
                <a16:creationId xmlns:a16="http://schemas.microsoft.com/office/drawing/2014/main" id="{B8A0AA9D-1E3C-46AE-9517-C9C0073D48C3}"/>
              </a:ext>
            </a:extLst>
          </p:cNvPr>
          <p:cNvSpPr/>
          <p:nvPr/>
        </p:nvSpPr>
        <p:spPr>
          <a:xfrm>
            <a:off x="2894330" y="759208"/>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2</a:t>
            </a:r>
            <a:endParaRPr lang="fr-BE" sz="1400" b="1" dirty="0"/>
          </a:p>
        </p:txBody>
      </p:sp>
    </p:spTree>
    <p:extLst>
      <p:ext uri="{BB962C8B-B14F-4D97-AF65-F5344CB8AC3E}">
        <p14:creationId xmlns:p14="http://schemas.microsoft.com/office/powerpoint/2010/main" val="22149891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E94D18B0-997F-4918-8148-E2B8D5F3323B}"/>
              </a:ext>
            </a:extLst>
          </p:cNvPr>
          <p:cNvSpPr txBox="1">
            <a:spLocks noGrp="1" noRot="1" noMove="1" noResize="1" noEditPoints="1" noAdjustHandles="1" noChangeArrowheads="1" noChangeShapeType="1"/>
          </p:cNvSpPr>
          <p:nvPr/>
        </p:nvSpPr>
        <p:spPr>
          <a:xfrm>
            <a:off x="413676" y="1366898"/>
            <a:ext cx="7857290" cy="392159"/>
          </a:xfrm>
          <a:prstGeom prst="rect">
            <a:avLst/>
          </a:prstGeom>
          <a:noFill/>
        </p:spPr>
        <p:txBody>
          <a:bodyPr wrap="square">
            <a:spAutoFit/>
          </a:bodyPr>
          <a:lstStyle/>
          <a:p>
            <a:pPr algn="just">
              <a:lnSpc>
                <a:spcPct val="115000"/>
              </a:lnSpc>
              <a:spcAft>
                <a:spcPts val="1000"/>
              </a:spcAft>
            </a:pPr>
            <a:r>
              <a:rPr lang="fr-FR" sz="1800" b="1" dirty="0">
                <a:solidFill>
                  <a:srgbClr val="218351"/>
                </a:solidFill>
                <a:effectLst/>
                <a:latin typeface="Lato" panose="020F0502020204030203" pitchFamily="34" charset="0"/>
                <a:ea typeface="Lato" panose="020F0502020204030203" pitchFamily="34" charset="0"/>
                <a:cs typeface="Lato" panose="020F0502020204030203" pitchFamily="34" charset="0"/>
              </a:rPr>
              <a:t>Récapitulatif des budgets demandés</a:t>
            </a:r>
            <a:endParaRPr lang="fr-BE" sz="1800" b="1" dirty="0">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37" name="ZoneTexte 36">
            <a:extLst>
              <a:ext uri="{FF2B5EF4-FFF2-40B4-BE49-F238E27FC236}">
                <a16:creationId xmlns:a16="http://schemas.microsoft.com/office/drawing/2014/main" id="{A97D3AEC-DD55-438B-9025-97B7C29ACAD7}"/>
              </a:ext>
            </a:extLst>
          </p:cNvPr>
          <p:cNvSpPr txBox="1">
            <a:spLocks noGrp="1" noRot="1" noMove="1" noResize="1" noEditPoints="1" noAdjustHandles="1" noChangeArrowheads="1" noChangeShapeType="1"/>
          </p:cNvSpPr>
          <p:nvPr/>
        </p:nvSpPr>
        <p:spPr>
          <a:xfrm>
            <a:off x="413676" y="1736675"/>
            <a:ext cx="5802068" cy="523220"/>
          </a:xfrm>
          <a:prstGeom prst="rect">
            <a:avLst/>
          </a:prstGeom>
          <a:noFill/>
        </p:spPr>
        <p:txBody>
          <a:bodyPr wrap="square">
            <a:spAutoFit/>
          </a:bodyPr>
          <a:lstStyle/>
          <a:p>
            <a:r>
              <a:rPr lang="fr-FR" sz="1400" i="1" dirty="0">
                <a:solidFill>
                  <a:srgbClr val="218351"/>
                </a:solidFill>
                <a:effectLst/>
                <a:latin typeface="Lato" panose="020F0502020204030203" pitchFamily="34" charset="0"/>
                <a:ea typeface="Lato" panose="020F0502020204030203" pitchFamily="34" charset="0"/>
                <a:cs typeface="Lato" panose="020F0502020204030203" pitchFamily="34" charset="0"/>
              </a:rPr>
              <a:t>Veuillez pour ce faire compléter les tableaux détaillés pour chacun des projets soumis</a:t>
            </a:r>
            <a:endParaRPr lang="fr-BE" sz="11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39" name="Rectangle 38">
            <a:extLst>
              <a:ext uri="{FF2B5EF4-FFF2-40B4-BE49-F238E27FC236}">
                <a16:creationId xmlns:a16="http://schemas.microsoft.com/office/drawing/2014/main" id="{A86DDC99-1C41-477F-9A24-B1BC304DB32A}"/>
              </a:ext>
            </a:extLst>
          </p:cNvPr>
          <p:cNvSpPr>
            <a:spLocks noGrp="1" noRot="1" noMove="1" noResize="1" noEditPoints="1" noAdjustHandles="1" noChangeArrowheads="1" noChangeShapeType="1"/>
          </p:cNvSpPr>
          <p:nvPr/>
        </p:nvSpPr>
        <p:spPr>
          <a:xfrm>
            <a:off x="7664343" y="-304823"/>
            <a:ext cx="4527657" cy="90896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b="1" dirty="0">
                <a:solidFill>
                  <a:srgbClr val="218351"/>
                </a:solidFill>
                <a:latin typeface="Montserrat" pitchFamily="2" charset="77"/>
              </a:rPr>
              <a:t>PARTIE 3_Informations administratives</a:t>
            </a:r>
            <a:endParaRPr lang="fr-BE" b="1" dirty="0">
              <a:solidFill>
                <a:srgbClr val="218351"/>
              </a:solidFill>
              <a:latin typeface="Montserrat" pitchFamily="2" charset="77"/>
            </a:endParaRPr>
          </a:p>
        </p:txBody>
      </p:sp>
      <p:graphicFrame>
        <p:nvGraphicFramePr>
          <p:cNvPr id="5" name="Tableau 4">
            <a:extLst>
              <a:ext uri="{FF2B5EF4-FFF2-40B4-BE49-F238E27FC236}">
                <a16:creationId xmlns:a16="http://schemas.microsoft.com/office/drawing/2014/main" id="{61E121BF-ACE8-4809-B47F-BA21A2A5D12C}"/>
              </a:ext>
            </a:extLst>
          </p:cNvPr>
          <p:cNvGraphicFramePr>
            <a:graphicFrameLocks noGrp="1"/>
          </p:cNvGraphicFramePr>
          <p:nvPr>
            <p:extLst>
              <p:ext uri="{D42A27DB-BD31-4B8C-83A1-F6EECF244321}">
                <p14:modId xmlns:p14="http://schemas.microsoft.com/office/powerpoint/2010/main" val="734462419"/>
              </p:ext>
            </p:extLst>
          </p:nvPr>
        </p:nvGraphicFramePr>
        <p:xfrm>
          <a:off x="463187" y="2358530"/>
          <a:ext cx="5219664" cy="518160"/>
        </p:xfrm>
        <a:graphic>
          <a:graphicData uri="http://schemas.openxmlformats.org/drawingml/2006/table">
            <a:tbl>
              <a:tblPr firstRow="1" bandRow="1">
                <a:tableStyleId>{5C22544A-7EE6-4342-B048-85BDC9FD1C3A}</a:tableStyleId>
              </a:tblPr>
              <a:tblGrid>
                <a:gridCol w="1828781">
                  <a:extLst>
                    <a:ext uri="{9D8B030D-6E8A-4147-A177-3AD203B41FA5}">
                      <a16:colId xmlns:a16="http://schemas.microsoft.com/office/drawing/2014/main" val="4149909657"/>
                    </a:ext>
                  </a:extLst>
                </a:gridCol>
                <a:gridCol w="3390883">
                  <a:extLst>
                    <a:ext uri="{9D8B030D-6E8A-4147-A177-3AD203B41FA5}">
                      <a16:colId xmlns:a16="http://schemas.microsoft.com/office/drawing/2014/main" val="211301866"/>
                    </a:ext>
                  </a:extLst>
                </a:gridCol>
              </a:tblGrid>
              <a:tr h="373784">
                <a:tc>
                  <a:txBody>
                    <a:bodyPr/>
                    <a:lstStyle/>
                    <a:p>
                      <a:r>
                        <a:rPr lang="fr-FR"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Montant du subside totale demandé</a:t>
                      </a:r>
                      <a:endParaRPr lang="fr-BE"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7353586"/>
                  </a:ext>
                </a:extLst>
              </a:tr>
            </a:tbl>
          </a:graphicData>
        </a:graphic>
      </p:graphicFrame>
      <p:graphicFrame>
        <p:nvGraphicFramePr>
          <p:cNvPr id="6" name="Tableau 5">
            <a:extLst>
              <a:ext uri="{FF2B5EF4-FFF2-40B4-BE49-F238E27FC236}">
                <a16:creationId xmlns:a16="http://schemas.microsoft.com/office/drawing/2014/main" id="{87508DD9-CCC2-4BF9-AC10-90BBA6B3DAAE}"/>
              </a:ext>
            </a:extLst>
          </p:cNvPr>
          <p:cNvGraphicFramePr>
            <a:graphicFrameLocks noGrp="1"/>
          </p:cNvGraphicFramePr>
          <p:nvPr>
            <p:extLst>
              <p:ext uri="{D42A27DB-BD31-4B8C-83A1-F6EECF244321}">
                <p14:modId xmlns:p14="http://schemas.microsoft.com/office/powerpoint/2010/main" val="4158731733"/>
              </p:ext>
            </p:extLst>
          </p:nvPr>
        </p:nvGraphicFramePr>
        <p:xfrm>
          <a:off x="474072" y="3203157"/>
          <a:ext cx="5621928" cy="3220720"/>
        </p:xfrm>
        <a:graphic>
          <a:graphicData uri="http://schemas.openxmlformats.org/drawingml/2006/table">
            <a:tbl>
              <a:tblPr firstRow="1" firstCol="1" bandRow="1">
                <a:tableStyleId>{5C22544A-7EE6-4342-B048-85BDC9FD1C3A}</a:tableStyleId>
              </a:tblPr>
              <a:tblGrid>
                <a:gridCol w="1833699">
                  <a:extLst>
                    <a:ext uri="{9D8B030D-6E8A-4147-A177-3AD203B41FA5}">
                      <a16:colId xmlns:a16="http://schemas.microsoft.com/office/drawing/2014/main" val="544651563"/>
                    </a:ext>
                  </a:extLst>
                </a:gridCol>
                <a:gridCol w="1513115">
                  <a:extLst>
                    <a:ext uri="{9D8B030D-6E8A-4147-A177-3AD203B41FA5}">
                      <a16:colId xmlns:a16="http://schemas.microsoft.com/office/drawing/2014/main" val="1637684547"/>
                    </a:ext>
                  </a:extLst>
                </a:gridCol>
                <a:gridCol w="1197428">
                  <a:extLst>
                    <a:ext uri="{9D8B030D-6E8A-4147-A177-3AD203B41FA5}">
                      <a16:colId xmlns:a16="http://schemas.microsoft.com/office/drawing/2014/main" val="163251005"/>
                    </a:ext>
                  </a:extLst>
                </a:gridCol>
                <a:gridCol w="1077686">
                  <a:extLst>
                    <a:ext uri="{9D8B030D-6E8A-4147-A177-3AD203B41FA5}">
                      <a16:colId xmlns:a16="http://schemas.microsoft.com/office/drawing/2014/main" val="389838016"/>
                    </a:ext>
                  </a:extLst>
                </a:gridCol>
              </a:tblGrid>
              <a:tr h="36301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Subsides demandés (Montant en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gridSpan="2">
                  <a:txBody>
                    <a:bodyPr/>
                    <a:lstStyle/>
                    <a:p>
                      <a:pPr algn="ctr" fontAlgn="base">
                        <a:lnSpc>
                          <a:spcPct val="115000"/>
                        </a:lnSpc>
                        <a:spcAft>
                          <a:spcPts val="1000"/>
                        </a:spcAft>
                      </a:pPr>
                      <a:r>
                        <a:rPr lang="fr-FR" sz="1400" kern="150" dirty="0">
                          <a:solidFill>
                            <a:srgbClr val="218351"/>
                          </a:solidFill>
                          <a:effectLst/>
                        </a:rPr>
                        <a:t>Autres sources de financement</a:t>
                      </a:r>
                      <a:endParaRPr lang="fr-BE" sz="1400" dirty="0">
                        <a:solidFill>
                          <a:srgbClr val="21835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solidFill>
                      <a:schemeClr val="bg1"/>
                    </a:solidFill>
                  </a:tcPr>
                </a:tc>
                <a:tc hMerge="1">
                  <a:txBody>
                    <a:bodyPr/>
                    <a:lstStyle/>
                    <a:p>
                      <a:endParaRPr lang="fr-BE"/>
                    </a:p>
                  </a:txBody>
                  <a:tcPr/>
                </a:tc>
                <a:extLst>
                  <a:ext uri="{0D108BD9-81ED-4DB2-BD59-A6C34878D82A}">
                    <a16:rowId xmlns:a16="http://schemas.microsoft.com/office/drawing/2014/main" val="681339686"/>
                  </a:ext>
                </a:extLst>
              </a:tr>
              <a:tr h="304800">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Montant</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Sources</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3490370"/>
                  </a:ext>
                </a:extLst>
              </a:tr>
              <a:tr h="264795">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Projet 1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622364"/>
                  </a:ext>
                </a:extLst>
              </a:tr>
              <a:tr h="30797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331118"/>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Projet 2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8790193"/>
                  </a:ext>
                </a:extLst>
              </a:tr>
              <a:tr h="26479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465764"/>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Projet 3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3080987"/>
                  </a:ext>
                </a:extLst>
              </a:tr>
              <a:tr h="26479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0152808"/>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Projet 4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411864"/>
                  </a:ext>
                </a:extLst>
              </a:tr>
              <a:tr h="278130">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6987832"/>
                  </a:ext>
                </a:extLst>
              </a:tr>
              <a:tr h="264795">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TOTAL</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83500815"/>
                  </a:ext>
                </a:extLst>
              </a:tr>
            </a:tbl>
          </a:graphicData>
        </a:graphic>
      </p:graphicFrame>
      <p:sp>
        <p:nvSpPr>
          <p:cNvPr id="17" name="ZoneTexte 16">
            <a:extLst>
              <a:ext uri="{FF2B5EF4-FFF2-40B4-BE49-F238E27FC236}">
                <a16:creationId xmlns:a16="http://schemas.microsoft.com/office/drawing/2014/main" id="{9E464C9A-5ED4-494A-B073-E88FD8C89D46}"/>
              </a:ext>
            </a:extLst>
          </p:cNvPr>
          <p:cNvSpPr txBox="1">
            <a:spLocks noGrp="1" noRot="1" noMove="1" noResize="1" noEditPoints="1" noAdjustHandles="1" noChangeArrowheads="1" noChangeShapeType="1"/>
          </p:cNvSpPr>
          <p:nvPr/>
        </p:nvSpPr>
        <p:spPr>
          <a:xfrm>
            <a:off x="6950528" y="1366898"/>
            <a:ext cx="4827796" cy="2846228"/>
          </a:xfrm>
          <a:prstGeom prst="rect">
            <a:avLst/>
          </a:prstGeom>
          <a:noFill/>
        </p:spPr>
        <p:txBody>
          <a:bodyPr wrap="square">
            <a:spAutoFit/>
          </a:bodyPr>
          <a:lstStyle/>
          <a:p>
            <a:pPr algn="just" fontAlgn="base">
              <a:lnSpc>
                <a:spcPct val="115000"/>
              </a:lnSpc>
              <a:spcAft>
                <a:spcPts val="1000"/>
              </a:spcAft>
            </a:pPr>
            <a:r>
              <a:rPr lang="fr-FR" sz="1400" kern="150" dirty="0">
                <a:effectLst/>
                <a:latin typeface="Calibri" panose="020F0502020204030204" pitchFamily="34" charset="0"/>
                <a:ea typeface="Arial Unicode MS"/>
                <a:cs typeface="Calibri" panose="020F0502020204030204" pitchFamily="34" charset="0"/>
              </a:rPr>
              <a:t>Pour l’organisation,</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fr-FR" sz="1400" kern="150" dirty="0">
                <a:effectLst/>
                <a:latin typeface="Calibri" panose="020F0502020204030204" pitchFamily="34" charset="0"/>
                <a:ea typeface="Arial Unicode MS"/>
                <a:cs typeface="Calibri" panose="020F0502020204030204" pitchFamily="34" charset="0"/>
              </a:rPr>
              <a:t>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fr-FR" sz="1400" kern="150" dirty="0">
                <a:effectLst/>
                <a:latin typeface="Calibri" panose="020F0502020204030204" pitchFamily="34" charset="0"/>
                <a:ea typeface="Arial Unicode MS"/>
                <a:cs typeface="Calibri" panose="020F0502020204030204" pitchFamily="34" charset="0"/>
              </a:rPr>
              <a:t>Je déclare sur l’honneur que toutes les données communiquées sont correctes et autorise l’administration compétente à venir vérifier sur place le cas échéant.</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600"/>
              </a:spcAft>
            </a:pPr>
            <a:r>
              <a:rPr lang="fr-FR" sz="1400" kern="150" dirty="0">
                <a:effectLst/>
                <a:latin typeface="Calibri" panose="020F0502020204030204" pitchFamily="34" charset="0"/>
                <a:ea typeface="Arial Unicode MS"/>
                <a:cs typeface="Calibri" panose="020F0502020204030204" pitchFamily="34" charset="0"/>
              </a:rPr>
              <a:t>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600"/>
              </a:spcAft>
            </a:pPr>
            <a:r>
              <a:rPr lang="fr-FR" sz="1400" kern="150" dirty="0">
                <a:effectLst/>
                <a:latin typeface="Calibri" panose="020F0502020204030204" pitchFamily="34" charset="0"/>
                <a:ea typeface="Arial Unicode MS"/>
                <a:cs typeface="Calibri" panose="020F0502020204030204" pitchFamily="34" charset="0"/>
              </a:rPr>
              <a:t>Date : (jj/mm/</a:t>
            </a:r>
            <a:r>
              <a:rPr lang="fr-FR" sz="1400" kern="150" dirty="0" err="1">
                <a:effectLst/>
                <a:latin typeface="Calibri" panose="020F0502020204030204" pitchFamily="34" charset="0"/>
                <a:ea typeface="Arial Unicode MS"/>
                <a:cs typeface="Calibri" panose="020F0502020204030204" pitchFamily="34" charset="0"/>
              </a:rPr>
              <a:t>aaaa</a:t>
            </a:r>
            <a:r>
              <a:rPr lang="fr-FR" sz="1400" kern="150" dirty="0">
                <a:effectLst/>
                <a:latin typeface="Calibri" panose="020F0502020204030204" pitchFamily="34" charset="0"/>
                <a:ea typeface="Arial Unicode MS"/>
                <a:cs typeface="Calibri" panose="020F0502020204030204" pitchFamily="34" charset="0"/>
              </a:rPr>
              <a:t>)</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1000"/>
              </a:spcAft>
            </a:pPr>
            <a:r>
              <a:rPr lang="fr-FR" sz="1400" b="1" u="sng" kern="150" dirty="0">
                <a:effectLst/>
                <a:latin typeface="Calibri" panose="020F0502020204030204" pitchFamily="34" charset="0"/>
                <a:ea typeface="Arial Unicode MS"/>
                <a:cs typeface="Calibri" panose="020F0502020204030204" pitchFamily="34" charset="0"/>
              </a:rPr>
              <a:t>Noms et signature de la personne de contact et de l’ensemble des membres du groupe pilote </a:t>
            </a:r>
            <a:endParaRPr lang="fr-BE" sz="14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9" name="Connecteur droit 8">
            <a:extLst>
              <a:ext uri="{FF2B5EF4-FFF2-40B4-BE49-F238E27FC236}">
                <a16:creationId xmlns:a16="http://schemas.microsoft.com/office/drawing/2014/main" id="{1044796E-1874-4617-A061-785323C0E321}"/>
              </a:ext>
            </a:extLst>
          </p:cNvPr>
          <p:cNvCxnSpPr>
            <a:cxnSpLocks noGrp="1" noRot="1" noMove="1" noResize="1" noEditPoints="1" noAdjustHandles="1" noChangeArrowheads="1" noChangeShapeType="1"/>
          </p:cNvCxnSpPr>
          <p:nvPr/>
        </p:nvCxnSpPr>
        <p:spPr>
          <a:xfrm>
            <a:off x="6487886" y="1998285"/>
            <a:ext cx="0" cy="4250115"/>
          </a:xfrm>
          <a:prstGeom prst="line">
            <a:avLst/>
          </a:prstGeom>
          <a:ln w="57150">
            <a:solidFill>
              <a:srgbClr val="218351"/>
            </a:solidFill>
          </a:ln>
        </p:spPr>
        <p:style>
          <a:lnRef idx="1">
            <a:schemeClr val="accent1"/>
          </a:lnRef>
          <a:fillRef idx="0">
            <a:schemeClr val="accent1"/>
          </a:fillRef>
          <a:effectRef idx="0">
            <a:schemeClr val="accent1"/>
          </a:effectRef>
          <a:fontRef idx="minor">
            <a:schemeClr val="tx1"/>
          </a:fontRef>
        </p:style>
      </p:cxnSp>
      <p:sp>
        <p:nvSpPr>
          <p:cNvPr id="20" name="Ellipse 19">
            <a:extLst>
              <a:ext uri="{FF2B5EF4-FFF2-40B4-BE49-F238E27FC236}">
                <a16:creationId xmlns:a16="http://schemas.microsoft.com/office/drawing/2014/main" id="{5488A4D3-36D4-421B-B4E7-7266EC80A182}"/>
              </a:ext>
            </a:extLst>
          </p:cNvPr>
          <p:cNvSpPr>
            <a:spLocks noGrp="1" noRot="1" noMove="1" noResize="1" noEditPoints="1" noAdjustHandles="1" noChangeArrowheads="1" noChangeShapeType="1"/>
          </p:cNvSpPr>
          <p:nvPr/>
        </p:nvSpPr>
        <p:spPr>
          <a:xfrm>
            <a:off x="474072" y="626813"/>
            <a:ext cx="560071" cy="500857"/>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6</a:t>
            </a:r>
            <a:endParaRPr lang="fr-BE" sz="1400" b="1" dirty="0"/>
          </a:p>
        </p:txBody>
      </p:sp>
      <p:sp>
        <p:nvSpPr>
          <p:cNvPr id="21" name="Ellipse 20">
            <a:extLst>
              <a:ext uri="{FF2B5EF4-FFF2-40B4-BE49-F238E27FC236}">
                <a16:creationId xmlns:a16="http://schemas.microsoft.com/office/drawing/2014/main" id="{EBE5B968-04BE-4D18-8471-744EA87BD4A9}"/>
              </a:ext>
            </a:extLst>
          </p:cNvPr>
          <p:cNvSpPr>
            <a:spLocks noGrp="1" noRot="1" noMove="1" noResize="1" noEditPoints="1" noAdjustHandles="1" noChangeArrowheads="1" noChangeShapeType="1"/>
          </p:cNvSpPr>
          <p:nvPr/>
        </p:nvSpPr>
        <p:spPr>
          <a:xfrm>
            <a:off x="1239258" y="588815"/>
            <a:ext cx="560071"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5</a:t>
            </a:r>
            <a:endParaRPr lang="fr-BE" sz="1400" b="1" dirty="0"/>
          </a:p>
        </p:txBody>
      </p:sp>
    </p:spTree>
    <p:extLst>
      <p:ext uri="{BB962C8B-B14F-4D97-AF65-F5344CB8AC3E}">
        <p14:creationId xmlns:p14="http://schemas.microsoft.com/office/powerpoint/2010/main" val="39287428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D73958"/>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4126099"/>
            <a:ext cx="7039576" cy="1516014"/>
          </a:xfrm>
          <a:effectLst>
            <a:softEdge rad="31750"/>
          </a:effectLst>
        </p:spPr>
        <p:txBody>
          <a:bodyPr>
            <a:normAutofit/>
          </a:bodyPr>
          <a:lstStyle/>
          <a:p>
            <a:r>
              <a:rPr lang="fr-BE" altLang="fr-FR" sz="4000" b="1" dirty="0">
                <a:solidFill>
                  <a:srgbClr val="D73958"/>
                </a:solidFill>
                <a:latin typeface="Montserrat" pitchFamily="2" charset="77"/>
                <a:ea typeface="+mn-ea"/>
                <a:cs typeface="+mn-cs"/>
              </a:rPr>
              <a:t>Partie 4 _ </a:t>
            </a:r>
            <a:r>
              <a:rPr lang="fr-BE" sz="4000" b="1" dirty="0">
                <a:solidFill>
                  <a:srgbClr val="D73958"/>
                </a:solidFill>
                <a:latin typeface="Montserrat" pitchFamily="2" charset="77"/>
                <a:ea typeface="+mn-ea"/>
                <a:cs typeface="+mn-cs"/>
              </a:rPr>
              <a:t>Budget</a:t>
            </a:r>
            <a:endParaRPr lang="fr-FR" sz="4000" b="1" dirty="0">
              <a:solidFill>
                <a:srgbClr val="D73958"/>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1384688771"/>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C9033C7-EBD4-0529-7000-1BAA23C7B856}"/>
              </a:ext>
            </a:extLst>
          </p:cNvPr>
          <p:cNvSpPr txBox="1"/>
          <p:nvPr/>
        </p:nvSpPr>
        <p:spPr>
          <a:xfrm>
            <a:off x="927093" y="1420804"/>
            <a:ext cx="10247587" cy="3042884"/>
          </a:xfrm>
          <a:prstGeom prst="rect">
            <a:avLst/>
          </a:prstGeom>
          <a:noFill/>
        </p:spPr>
        <p:txBody>
          <a:bodyPr wrap="square">
            <a:spAutoFit/>
          </a:bodyPr>
          <a:lstStyle/>
          <a:p>
            <a:pPr>
              <a:lnSpc>
                <a:spcPct val="115000"/>
              </a:lnSpc>
              <a:spcAft>
                <a:spcPts val="1000"/>
              </a:spcAft>
            </a:pPr>
            <a:r>
              <a:rPr lang="fr-FR" sz="1600" b="1" u="sng" dirty="0">
                <a:solidFill>
                  <a:srgbClr val="D73958"/>
                </a:solidFill>
                <a:effectLst/>
                <a:latin typeface="Lato" panose="020F0502020204030203" pitchFamily="34" charset="0"/>
                <a:ea typeface="Lato" panose="020F0502020204030203" pitchFamily="34" charset="0"/>
                <a:cs typeface="Lato" panose="020F0502020204030203" pitchFamily="34" charset="0"/>
              </a:rPr>
              <a:t>Veuillez remplir </a:t>
            </a:r>
            <a:r>
              <a:rPr lang="fr-FR" sz="1600" b="1" u="sng" dirty="0">
                <a:solidFill>
                  <a:srgbClr val="D73958"/>
                </a:solidFill>
                <a:effectLst/>
                <a:latin typeface="Lato" panose="020F0502020204030203" pitchFamily="34" charset="0"/>
                <a:ea typeface="Lato" panose="020F0502020204030203" pitchFamily="34" charset="0"/>
                <a:cs typeface="Lato" panose="020F0502020204030203" pitchFamily="34" charset="0"/>
                <a:hlinkClick r:id="rId2"/>
              </a:rPr>
              <a:t>l’Annexe Partie 4 « Budget »</a:t>
            </a:r>
            <a:r>
              <a:rPr lang="fr-FR" sz="1600" b="1" dirty="0">
                <a:solidFill>
                  <a:srgbClr val="D73958"/>
                </a:solidFill>
                <a:effectLst/>
                <a:latin typeface="Lato" panose="020F0502020204030203" pitchFamily="34" charset="0"/>
                <a:ea typeface="Lato" panose="020F0502020204030203" pitchFamily="34" charset="0"/>
                <a:cs typeface="Lato" panose="020F0502020204030203" pitchFamily="34" charset="0"/>
                <a:hlinkClick r:id="rId2"/>
              </a:rPr>
              <a:t> </a:t>
            </a:r>
            <a:r>
              <a:rPr lang="fr-FR" sz="1600" b="1" dirty="0">
                <a:solidFill>
                  <a:srgbClr val="D73958"/>
                </a:solidFill>
                <a:effectLst/>
                <a:latin typeface="Lato" panose="020F0502020204030203" pitchFamily="34" charset="0"/>
                <a:ea typeface="Lato" panose="020F0502020204030203" pitchFamily="34" charset="0"/>
                <a:cs typeface="Lato" panose="020F0502020204030203" pitchFamily="34" charset="0"/>
              </a:rPr>
              <a:t>pour chacun des projets pour lesquels vous introduisez une demande de subside.</a:t>
            </a:r>
            <a:r>
              <a:rPr lang="fr-FR" sz="160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endParaRPr lang="fr-BE" sz="16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600" dirty="0">
                <a:effectLst/>
                <a:latin typeface="Lato" panose="020F0502020204030203" pitchFamily="34" charset="0"/>
                <a:ea typeface="Lato" panose="020F0502020204030203" pitchFamily="34" charset="0"/>
                <a:cs typeface="Lato" panose="020F0502020204030203" pitchFamily="34" charset="0"/>
              </a:rPr>
              <a:t>Nous attirons votre attention sur la nécessité d’expliquer, de la façon la plus explicite possible, les différents postes importants pour permettre au Conseil d’évaluer au mieux la nécessité de ceux-ci. </a:t>
            </a:r>
            <a:endParaRPr lang="fr-BE" sz="1600" dirty="0">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600" dirty="0">
                <a:effectLst/>
                <a:latin typeface="Lato" panose="020F0502020204030203" pitchFamily="34" charset="0"/>
                <a:ea typeface="Lato" panose="020F0502020204030203" pitchFamily="34" charset="0"/>
                <a:cs typeface="Lato" panose="020F0502020204030203" pitchFamily="34" charset="0"/>
              </a:rPr>
              <a:t>Une référence de prix est demandée pour des postes dépassant 500 euros. Pour des montants dépassant 1.000 euros, il est demandé de fournir 3 devis / références de prix.</a:t>
            </a:r>
            <a:endParaRPr lang="fr-BE" sz="1600" dirty="0">
              <a:effectLst/>
              <a:latin typeface="Lato" panose="020F0502020204030203" pitchFamily="34" charset="0"/>
              <a:ea typeface="Lato" panose="020F0502020204030203" pitchFamily="34" charset="0"/>
              <a:cs typeface="Lato" panose="020F0502020204030203" pitchFamily="34" charset="0"/>
            </a:endParaRPr>
          </a:p>
          <a:p>
            <a:pPr>
              <a:spcAft>
                <a:spcPts val="1000"/>
              </a:spcAft>
            </a:pPr>
            <a:r>
              <a:rPr lang="fr-FR" sz="1600" dirty="0">
                <a:effectLst/>
                <a:latin typeface="Lato" panose="020F0502020204030203" pitchFamily="34" charset="0"/>
                <a:ea typeface="Lato" panose="020F0502020204030203" pitchFamily="34" charset="0"/>
                <a:cs typeface="Lato" panose="020F0502020204030203" pitchFamily="34" charset="0"/>
              </a:rPr>
              <a:t>Pour plus d’informations, nous vous renvoyons à l’onglet prévu à cet effet reprenant le type de dépenses et de justificatifs qui peuvent ou non être éligibles et à consulter </a:t>
            </a:r>
            <a:r>
              <a:rPr lang="fr-FR" sz="1600" u="sng"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3"/>
              </a:rPr>
              <a:t>le règlement du Budget Participatif </a:t>
            </a:r>
            <a:r>
              <a:rPr lang="fr-FR" sz="1600" u="sng"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a:t>
            </a:r>
          </a:p>
          <a:p>
            <a:pPr>
              <a:spcAft>
                <a:spcPts val="1000"/>
              </a:spcAft>
            </a:pPr>
            <a:r>
              <a:rPr lang="fr-FR" sz="1600" dirty="0">
                <a:effectLst/>
                <a:latin typeface="Lato" panose="020F0502020204030203" pitchFamily="34" charset="0"/>
                <a:ea typeface="Lato" panose="020F0502020204030203" pitchFamily="34" charset="0"/>
                <a:cs typeface="Lato" panose="020F0502020204030203" pitchFamily="34" charset="0"/>
              </a:rPr>
              <a:t>Ceci est valable également pour les objets en seconde main. Les références et devis sont à joindre en annexe.  </a:t>
            </a:r>
            <a:endParaRPr lang="fr-BE" sz="1600" dirty="0">
              <a:effectLst/>
              <a:latin typeface="Lato" panose="020F0502020204030203" pitchFamily="34" charset="0"/>
              <a:ea typeface="Lato" panose="020F0502020204030203" pitchFamily="34" charset="0"/>
              <a:cs typeface="Lato" panose="020F0502020204030203" pitchFamily="34" charset="0"/>
            </a:endParaRPr>
          </a:p>
        </p:txBody>
      </p:sp>
      <p:sp>
        <p:nvSpPr>
          <p:cNvPr id="6" name="Rectangle 5">
            <a:extLst>
              <a:ext uri="{FF2B5EF4-FFF2-40B4-BE49-F238E27FC236}">
                <a16:creationId xmlns:a16="http://schemas.microsoft.com/office/drawing/2014/main" id="{876129F9-8CA8-9CFC-B4CD-749845769812}"/>
              </a:ext>
            </a:extLst>
          </p:cNvPr>
          <p:cNvSpPr/>
          <p:nvPr/>
        </p:nvSpPr>
        <p:spPr>
          <a:xfrm>
            <a:off x="0" y="6450714"/>
            <a:ext cx="12192000" cy="421142"/>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7" name="Ellipse 6">
            <a:extLst>
              <a:ext uri="{FF2B5EF4-FFF2-40B4-BE49-F238E27FC236}">
                <a16:creationId xmlns:a16="http://schemas.microsoft.com/office/drawing/2014/main" id="{00E79E1B-9F25-0352-F7BB-083B15E35D5F}"/>
              </a:ext>
            </a:extLst>
          </p:cNvPr>
          <p:cNvSpPr>
            <a:spLocks noGrp="1" noRot="1" noMove="1" noResize="1" noEditPoints="1" noAdjustHandles="1" noChangeArrowheads="1" noChangeShapeType="1"/>
          </p:cNvSpPr>
          <p:nvPr/>
        </p:nvSpPr>
        <p:spPr>
          <a:xfrm>
            <a:off x="165142" y="1361820"/>
            <a:ext cx="560071"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5</a:t>
            </a:r>
            <a:endParaRPr lang="fr-BE" sz="1400" b="1" dirty="0"/>
          </a:p>
        </p:txBody>
      </p:sp>
      <p:sp>
        <p:nvSpPr>
          <p:cNvPr id="8" name="Ellipse 7">
            <a:extLst>
              <a:ext uri="{FF2B5EF4-FFF2-40B4-BE49-F238E27FC236}">
                <a16:creationId xmlns:a16="http://schemas.microsoft.com/office/drawing/2014/main" id="{762F1C0C-325C-D627-44E5-258EC0693CA9}"/>
              </a:ext>
            </a:extLst>
          </p:cNvPr>
          <p:cNvSpPr>
            <a:spLocks noGrp="1" noRot="1" noMove="1" noResize="1" noEditPoints="1" noAdjustHandles="1" noChangeArrowheads="1" noChangeShapeType="1"/>
          </p:cNvSpPr>
          <p:nvPr/>
        </p:nvSpPr>
        <p:spPr>
          <a:xfrm>
            <a:off x="165141" y="2981519"/>
            <a:ext cx="560071"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8</a:t>
            </a:r>
            <a:endParaRPr lang="fr-BE" sz="1400" b="1" dirty="0"/>
          </a:p>
        </p:txBody>
      </p:sp>
    </p:spTree>
    <p:extLst>
      <p:ext uri="{BB962C8B-B14F-4D97-AF65-F5344CB8AC3E}">
        <p14:creationId xmlns:p14="http://schemas.microsoft.com/office/powerpoint/2010/main" val="3037751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2A5968-A137-48C8-9966-84163CE910E3}"/>
              </a:ext>
            </a:extLst>
          </p:cNvPr>
          <p:cNvSpPr/>
          <p:nvPr/>
        </p:nvSpPr>
        <p:spPr>
          <a:xfrm>
            <a:off x="0" y="6507014"/>
            <a:ext cx="12192000" cy="364842"/>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4" name="Text Box 2">
            <a:extLst>
              <a:ext uri="{FF2B5EF4-FFF2-40B4-BE49-F238E27FC236}">
                <a16:creationId xmlns:a16="http://schemas.microsoft.com/office/drawing/2014/main" id="{D4638587-F97F-497A-A778-5CFF63CB5754}"/>
              </a:ext>
            </a:extLst>
          </p:cNvPr>
          <p:cNvSpPr txBox="1">
            <a:spLocks noGrp="1" noRot="1" noMove="1" noResize="1" noEditPoints="1" noAdjustHandles="1" noChangeArrowheads="1" noChangeShapeType="1"/>
          </p:cNvSpPr>
          <p:nvPr/>
        </p:nvSpPr>
        <p:spPr bwMode="auto">
          <a:xfrm>
            <a:off x="475635" y="193045"/>
            <a:ext cx="9778707" cy="49558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BE" altLang="fr-FR" sz="2000" b="1" dirty="0">
                <a:solidFill>
                  <a:srgbClr val="218351"/>
                </a:solidFill>
                <a:latin typeface="Montserrat" pitchFamily="2" charset="77"/>
              </a:rPr>
              <a:t>Les documents nécessaires</a:t>
            </a:r>
          </a:p>
          <a:p>
            <a:pPr>
              <a:lnSpc>
                <a:spcPct val="115000"/>
              </a:lnSpc>
              <a:spcAft>
                <a:spcPts val="1000"/>
              </a:spcAft>
            </a:pPr>
            <a:endParaRPr lang="fr-FR"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dossier de demande de subside est composé de 4 parties et de ses annexes à nous rentrer :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Partie 1 : « Présentation de la dynamique du Quartier durable ». Pour cette partie, </a:t>
            </a:r>
            <a:r>
              <a:rPr lang="fr-FR" sz="1800" dirty="0">
                <a:effectLst/>
                <a:latin typeface="Calibri" panose="020F0502020204030204" pitchFamily="34" charset="0"/>
                <a:ea typeface="Calibri" panose="020F0502020204030204" pitchFamily="34" charset="0"/>
                <a:cs typeface="Calibri" panose="020F0502020204030204" pitchFamily="34" charset="0"/>
              </a:rPr>
              <a:t>vous pouvez choisir une des modalités suivantes : </a:t>
            </a:r>
          </a:p>
          <a:p>
            <a:pPr marL="1257300" lvl="2" indent="-342900" algn="just">
              <a:lnSpc>
                <a:spcPct val="115000"/>
              </a:lnSpc>
              <a:spcAft>
                <a:spcPts val="1000"/>
              </a:spcAft>
              <a:buFont typeface="Wingdings" panose="05000000000000000000" pitchFamily="2"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compléter le formulaire écrit  en format power point ( Format 1)</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1600200" lvl="2" algn="just">
              <a:lnSpc>
                <a:spcPct val="115000"/>
              </a:lnSpc>
              <a:spcAft>
                <a:spcPts val="1000"/>
              </a:spcAft>
            </a:pPr>
            <a:r>
              <a:rPr lang="fr-FR" sz="1800" b="1" u="sng" dirty="0">
                <a:solidFill>
                  <a:srgbClr val="218351"/>
                </a:solidFill>
                <a:effectLst/>
                <a:latin typeface="Calibri" panose="020F0502020204030204" pitchFamily="34" charset="0"/>
                <a:ea typeface="Calibri" panose="020F0502020204030204" pitchFamily="34" charset="0"/>
                <a:cs typeface="Calibri" panose="020F0502020204030204" pitchFamily="34" charset="0"/>
              </a:rPr>
              <a:t>ou</a:t>
            </a:r>
            <a:endParaRPr lang="fr-BE" sz="1800" b="1" dirty="0">
              <a:solidFill>
                <a:srgbClr val="218351"/>
              </a:solidFill>
              <a:effectLst/>
              <a:latin typeface="Calibri" panose="020F0502020204030204" pitchFamily="34" charset="0"/>
              <a:ea typeface="Calibri" panose="020F0502020204030204" pitchFamily="34" charset="0"/>
              <a:cs typeface="Times New Roman" panose="02020603050405020304" pitchFamily="18" charset="0"/>
            </a:endParaRPr>
          </a:p>
          <a:p>
            <a:pPr marL="1257300" lvl="2" indent="-342900" algn="just">
              <a:lnSpc>
                <a:spcPct val="115000"/>
              </a:lnSpc>
              <a:spcAft>
                <a:spcPts val="1000"/>
              </a:spcAft>
              <a:buFont typeface="Wingdings" panose="05000000000000000000" pitchFamily="2"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utiliser un autre format plus interactif (Format 2 - outils pédagogiques)</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Partie 2 : « Feuille de route projet »</a:t>
            </a:r>
          </a:p>
          <a:p>
            <a:pPr marL="342900" lvl="0" indent="-342900">
              <a:lnSpc>
                <a:spcPct val="115000"/>
              </a:lnSpc>
              <a:spcAft>
                <a:spcPts val="1000"/>
              </a:spcAft>
              <a:buFont typeface="Symbol" panose="05050102010706020507" pitchFamily="18" charset="2"/>
              <a:buChar char=""/>
            </a:pPr>
            <a:r>
              <a:rPr lang="fr-FR" sz="1800" dirty="0">
                <a:solidFill>
                  <a:srgbClr val="000000"/>
                </a:solidFill>
                <a:effectLst/>
                <a:latin typeface="Calibri" panose="020F0502020204030204" pitchFamily="34" charset="0"/>
                <a:ea typeface="Calibri" panose="020F0502020204030204" pitchFamily="34" charset="0"/>
              </a:rPr>
              <a:t>Partie 3 : « Administrative »</a:t>
            </a:r>
            <a:r>
              <a:rPr lang="fr-BE" sz="1400" dirty="0">
                <a:effectLst/>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15000"/>
              </a:lnSpc>
              <a:spcAft>
                <a:spcPts val="1000"/>
              </a:spcAft>
              <a:buFont typeface="Symbol" panose="05050102010706020507" pitchFamily="18" charset="2"/>
              <a:buChar char=""/>
            </a:pPr>
            <a:r>
              <a:rPr lang="fr-FR" sz="1800" dirty="0">
                <a:latin typeface="Calibri" panose="020F0502020204030204" pitchFamily="34" charset="0"/>
                <a:ea typeface="Calibri" panose="020F0502020204030204" pitchFamily="34" charset="0"/>
                <a:cs typeface="Times New Roman" panose="02020603050405020304" pitchFamily="18" charset="0"/>
              </a:rPr>
              <a:t>Partie 4:  « Budget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endParaRPr lang="fr-FR" sz="1600" dirty="0">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FR" sz="16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FR" sz="1800" dirty="0">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BE" sz="1800" dirty="0">
              <a:effectLst/>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Tree>
    <p:extLst>
      <p:ext uri="{BB962C8B-B14F-4D97-AF65-F5344CB8AC3E}">
        <p14:creationId xmlns:p14="http://schemas.microsoft.com/office/powerpoint/2010/main" val="36391910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5" descr="Actions_Quart-dur-bil.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01729"/>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2"/>
          <p:cNvSpPr txBox="1">
            <a:spLocks noGrp="1" noRot="1" noMove="1" noResize="1" noEditPoints="1" noAdjustHandles="1" noChangeArrowheads="1" noChangeShapeType="1"/>
          </p:cNvSpPr>
          <p:nvPr/>
        </p:nvSpPr>
        <p:spPr bwMode="auto">
          <a:xfrm>
            <a:off x="205219" y="2425527"/>
            <a:ext cx="5728547" cy="47831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gn="ctr">
              <a:lnSpc>
                <a:spcPct val="93000"/>
              </a:lnSpc>
              <a:buClr>
                <a:srgbClr val="000000"/>
              </a:buClr>
              <a:buSzPct val="100000"/>
              <a:buFont typeface="Times New Roman" charset="0"/>
              <a:buNone/>
            </a:pPr>
            <a:r>
              <a:rPr lang="fr-BE" altLang="fr-FR" sz="2800" b="1" dirty="0">
                <a:solidFill>
                  <a:srgbClr val="D73958"/>
                </a:solidFill>
                <a:latin typeface="Montserrat" pitchFamily="2" charset="77"/>
              </a:rPr>
              <a:t>DES QUESTIONS ? </a:t>
            </a:r>
          </a:p>
          <a:p>
            <a:pPr algn="ctr">
              <a:lnSpc>
                <a:spcPct val="93000"/>
              </a:lnSpc>
              <a:buClr>
                <a:srgbClr val="000000"/>
              </a:buClr>
              <a:buSzPct val="100000"/>
              <a:buFont typeface="Times New Roman" charset="0"/>
              <a:buNone/>
            </a:pPr>
            <a:r>
              <a:rPr lang="fr-BE" altLang="fr-FR" sz="1800" b="1" dirty="0">
                <a:latin typeface="Montserrat" pitchFamily="2" charset="77"/>
              </a:rPr>
              <a:t>Contactez-nous </a:t>
            </a:r>
            <a:br>
              <a:rPr lang="fr-BE" altLang="fr-FR" sz="2000" b="1" dirty="0">
                <a:latin typeface="Montserrat" pitchFamily="2" charset="77"/>
              </a:rPr>
            </a:br>
            <a:r>
              <a:rPr lang="fr-BE" altLang="fr-FR" sz="2000" b="1" dirty="0">
                <a:latin typeface="Montserrat" pitchFamily="2" charset="77"/>
                <a:hlinkClick r:id="rId3"/>
              </a:rPr>
              <a:t>coordination@quartiersdurables.be</a:t>
            </a:r>
            <a:br>
              <a:rPr lang="fr-BE" altLang="fr-FR" sz="2000" b="1" dirty="0">
                <a:latin typeface="Montserrat" pitchFamily="2" charset="77"/>
              </a:rPr>
            </a:br>
            <a:endParaRPr lang="fr-BE" altLang="fr-FR" sz="2000" b="1" dirty="0">
              <a:latin typeface="Montserrat" pitchFamily="2" charset="77"/>
            </a:endParaRPr>
          </a:p>
          <a:p>
            <a:pPr eaLnBrk="1" hangingPunct="1">
              <a:lnSpc>
                <a:spcPct val="80000"/>
              </a:lnSpc>
              <a:spcAft>
                <a:spcPts val="1425"/>
              </a:spcAft>
              <a:buClr>
                <a:srgbClr val="000000"/>
              </a:buClr>
              <a:buSzPct val="100000"/>
              <a:buFont typeface="Times New Roman" charset="0"/>
              <a:buNone/>
            </a:pPr>
            <a:endParaRPr lang="fr-FR" altLang="fr-FR" sz="1800" b="1" dirty="0">
              <a:solidFill>
                <a:srgbClr val="000000"/>
              </a:solidFill>
              <a:latin typeface="Montserrat" pitchFamily="2" charset="77"/>
            </a:endParaRPr>
          </a:p>
        </p:txBody>
      </p:sp>
      <p:pic>
        <p:nvPicPr>
          <p:cNvPr id="6" name="Image 5" descr="Une image contenant intérieur, mur, personne&#10;&#10;Description générée avec un niveau de confiance très élevé">
            <a:extLst>
              <a:ext uri="{FF2B5EF4-FFF2-40B4-BE49-F238E27FC236}">
                <a16:creationId xmlns:a16="http://schemas.microsoft.com/office/drawing/2014/main" id="{F92E4E8A-7834-4182-8E29-8D793F17C008}"/>
              </a:ext>
            </a:extLst>
          </p:cNvPr>
          <p:cNvPicPr>
            <a:picLocks noGrp="1" noRot="1" noChangeAspect="1" noMove="1" noResize="1" noEditPoints="1" noAdjustHandles="1" noChangeArrowheads="1" noChangeShapeType="1" noCrop="1"/>
          </p:cNvPicPr>
          <p:nvPr/>
        </p:nvPicPr>
        <p:blipFill rotWithShape="1">
          <a:blip r:embed="rId4" cstate="print">
            <a:extLst>
              <a:ext uri="{28A0092B-C50C-407E-A947-70E740481C1C}">
                <a14:useLocalDpi xmlns:a14="http://schemas.microsoft.com/office/drawing/2010/main" val="0"/>
              </a:ext>
            </a:extLst>
          </a:blip>
          <a:srcRect t="20013" r="-3" b="-3"/>
          <a:stretch/>
        </p:blipFill>
        <p:spPr>
          <a:xfrm>
            <a:off x="6335803" y="381893"/>
            <a:ext cx="5728548" cy="3047107"/>
          </a:xfrm>
          <a:prstGeom prst="rect">
            <a:avLst/>
          </a:prstGeom>
        </p:spPr>
      </p:pic>
      <p:pic>
        <p:nvPicPr>
          <p:cNvPr id="11" name="Image 10">
            <a:extLst>
              <a:ext uri="{FF2B5EF4-FFF2-40B4-BE49-F238E27FC236}">
                <a16:creationId xmlns:a16="http://schemas.microsoft.com/office/drawing/2014/main" id="{5B93D482-ABAC-496F-A90A-67E09F1277E9}"/>
              </a:ext>
            </a:extLst>
          </p:cNvPr>
          <p:cNvPicPr>
            <a:picLocks noGrp="1" noRot="1" noChangeAspect="1" noMove="1" noResize="1" noEditPoints="1" noAdjustHandles="1" noChangeArrowheads="1" noChangeShapeType="1" noCrop="1"/>
          </p:cNvPicPr>
          <p:nvPr/>
        </p:nvPicPr>
        <p:blipFill>
          <a:blip r:embed="rId5" cstate="print">
            <a:extLst>
              <a:ext uri="{28A0092B-C50C-407E-A947-70E740481C1C}">
                <a14:useLocalDpi xmlns:a14="http://schemas.microsoft.com/office/drawing/2010/main" val="0"/>
              </a:ext>
            </a:extLst>
          </a:blip>
          <a:stretch>
            <a:fillRect/>
          </a:stretch>
        </p:blipFill>
        <p:spPr>
          <a:xfrm>
            <a:off x="6335803" y="3429000"/>
            <a:ext cx="5751225" cy="3236317"/>
          </a:xfrm>
          <a:prstGeom prst="rect">
            <a:avLst/>
          </a:prstGeom>
        </p:spPr>
      </p:pic>
      <p:sp>
        <p:nvSpPr>
          <p:cNvPr id="9" name="Rectangle 8">
            <a:extLst>
              <a:ext uri="{FF2B5EF4-FFF2-40B4-BE49-F238E27FC236}">
                <a16:creationId xmlns:a16="http://schemas.microsoft.com/office/drawing/2014/main" id="{B94500F2-403D-9243-8347-FA2EAA6E6568}"/>
              </a:ext>
            </a:extLst>
          </p:cNvPr>
          <p:cNvSpPr>
            <a:spLocks noGrp="1" noRot="1" noMove="1" noResize="1" noEditPoints="1" noAdjustHandles="1" noChangeArrowheads="1" noChangeShapeType="1"/>
          </p:cNvSpPr>
          <p:nvPr/>
        </p:nvSpPr>
        <p:spPr>
          <a:xfrm>
            <a:off x="0" y="6665316"/>
            <a:ext cx="12192000" cy="206539"/>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100000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525BA3B-B394-BC4A-B6B1-2BD86D4E2044}"/>
              </a:ext>
            </a:extLst>
          </p:cNvPr>
          <p:cNvSpPr>
            <a:spLocks noGrp="1" noRot="1" noMove="1" noResize="1" noEditPoints="1" noAdjustHandles="1" noChangeArrowheads="1" noChangeShapeType="1"/>
          </p:cNvSpPr>
          <p:nvPr/>
        </p:nvSpPr>
        <p:spPr>
          <a:xfrm>
            <a:off x="357279" y="118268"/>
            <a:ext cx="8065511" cy="427040"/>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500" b="1" dirty="0">
                <a:solidFill>
                  <a:srgbClr val="218351"/>
                </a:solidFill>
                <a:latin typeface="Montserrat" pitchFamily="2" charset="77"/>
              </a:rPr>
              <a:t>Conseils</a:t>
            </a:r>
            <a:r>
              <a:rPr lang="nl-BE" sz="2500" b="1" dirty="0">
                <a:solidFill>
                  <a:srgbClr val="218351"/>
                </a:solidFill>
                <a:latin typeface="Montserrat" pitchFamily="2" charset="77"/>
              </a:rPr>
              <a:t> pour la rédaction</a:t>
            </a:r>
            <a:endParaRPr lang="fr-BE" sz="2500" b="1" dirty="0">
              <a:solidFill>
                <a:srgbClr val="218351"/>
              </a:solidFill>
              <a:latin typeface="Montserrat" pitchFamily="2" charset="77"/>
            </a:endParaRPr>
          </a:p>
        </p:txBody>
      </p:sp>
      <p:sp>
        <p:nvSpPr>
          <p:cNvPr id="13" name="Text Box 2">
            <a:extLst>
              <a:ext uri="{FF2B5EF4-FFF2-40B4-BE49-F238E27FC236}">
                <a16:creationId xmlns:a16="http://schemas.microsoft.com/office/drawing/2014/main" id="{AEE81E63-02C9-014F-B37C-0083039C4F40}"/>
              </a:ext>
            </a:extLst>
          </p:cNvPr>
          <p:cNvSpPr txBox="1">
            <a:spLocks noGrp="1" noRot="1" noMove="1" noResize="1" noEditPoints="1" noAdjustHandles="1" noChangeArrowheads="1" noChangeShapeType="1"/>
          </p:cNvSpPr>
          <p:nvPr/>
        </p:nvSpPr>
        <p:spPr bwMode="auto">
          <a:xfrm>
            <a:off x="87086" y="884621"/>
            <a:ext cx="12017828" cy="59733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fontAlgn="base"/>
            <a:r>
              <a:rPr lang="fr-FR" sz="1800" b="1" dirty="0"/>
              <a:t>Avant tout, discutez </a:t>
            </a:r>
            <a:r>
              <a:rPr lang="fr-FR" sz="1800" b="1" dirty="0">
                <a:latin typeface="+mn-lt"/>
              </a:rPr>
              <a:t>avec votre coach de la rédaction de ce dossier et des annexes nécessaires. </a:t>
            </a:r>
            <a:endParaRPr lang="fr-BE" sz="1800" dirty="0">
              <a:latin typeface="+mn-lt"/>
            </a:endParaRPr>
          </a:p>
          <a:p>
            <a:pPr fontAlgn="base"/>
            <a:r>
              <a:rPr lang="fr-FR" sz="1800" b="1" dirty="0">
                <a:latin typeface="+mn-lt"/>
              </a:rPr>
              <a:t> </a:t>
            </a:r>
            <a:endParaRPr lang="fr-BE" sz="1800" dirty="0">
              <a:latin typeface="+mn-lt"/>
            </a:endParaRPr>
          </a:p>
          <a:p>
            <a:pPr fontAlgn="base"/>
            <a:r>
              <a:rPr lang="fr-FR" sz="1800" b="1" dirty="0">
                <a:latin typeface="+mn-lt"/>
              </a:rPr>
              <a:t>Merci de respecter le nombre de pages indiqué et les formats fournis. Les annexes sont autorisées uniquement au format A4.</a:t>
            </a:r>
            <a:endParaRPr lang="fr-BE" sz="1800" dirty="0">
              <a:latin typeface="+mn-lt"/>
            </a:endParaRPr>
          </a:p>
          <a:p>
            <a:pPr fontAlgn="base"/>
            <a:r>
              <a:rPr lang="fr-FR" sz="1800" dirty="0">
                <a:latin typeface="+mn-lt"/>
              </a:rPr>
              <a:t>Afin de respecter le nombre de pages demandé, vous pouvez supprimer dans le document les tableaux d’exemples et </a:t>
            </a:r>
            <a:r>
              <a:rPr lang="fr-FR" sz="1800" i="1" dirty="0">
                <a:latin typeface="+mn-lt"/>
              </a:rPr>
              <a:t>les phrases d’explication en italique</a:t>
            </a:r>
            <a:r>
              <a:rPr lang="fr-FR" sz="1800" dirty="0">
                <a:latin typeface="+mn-lt"/>
              </a:rPr>
              <a:t>.</a:t>
            </a:r>
            <a:endParaRPr lang="fr-BE" sz="1800" dirty="0">
              <a:latin typeface="+mn-lt"/>
            </a:endParaRPr>
          </a:p>
          <a:p>
            <a:r>
              <a:rPr lang="fr-FR" sz="1800" dirty="0">
                <a:latin typeface="+mn-lt"/>
              </a:rPr>
              <a:t> </a:t>
            </a:r>
            <a:endParaRPr lang="fr-BE" sz="1800" b="1" dirty="0">
              <a:latin typeface="+mn-lt"/>
            </a:endParaRPr>
          </a:p>
          <a:p>
            <a:r>
              <a:rPr lang="fr-FR" sz="1800" b="1" dirty="0">
                <a:latin typeface="+mn-lt"/>
              </a:rPr>
              <a:t>Qui va lire votre demande de subside et quelles en sont les attentes ? </a:t>
            </a:r>
            <a:endParaRPr lang="fr-BE" sz="1800" b="1" dirty="0">
              <a:latin typeface="+mn-lt"/>
            </a:endParaRPr>
          </a:p>
          <a:p>
            <a:r>
              <a:rPr lang="fr-FR" sz="1800" dirty="0">
                <a:latin typeface="+mn-lt"/>
              </a:rPr>
              <a:t>Ce qu’il ne faut pas oublier, c’est que cette rédaction doit vous servir. Elle doit vous permettre de retranscrire votre projet, avec les différentes étapes etc. Cette demande de subside a donc trois objectifs : </a:t>
            </a:r>
            <a:endParaRPr lang="fr-BE" sz="1800" dirty="0">
              <a:latin typeface="+mn-lt"/>
            </a:endParaRPr>
          </a:p>
          <a:p>
            <a:pPr lvl="0"/>
            <a:r>
              <a:rPr lang="fr-FR" sz="1800" dirty="0">
                <a:latin typeface="+mn-lt"/>
              </a:rPr>
              <a:t>Vous aider dans le montage et la gestion de votre projet ;</a:t>
            </a:r>
            <a:endParaRPr lang="fr-BE" sz="1800" dirty="0">
              <a:latin typeface="+mn-lt"/>
            </a:endParaRPr>
          </a:p>
          <a:p>
            <a:pPr lvl="0"/>
            <a:r>
              <a:rPr lang="fr-FR" sz="1800" dirty="0">
                <a:latin typeface="+mn-lt"/>
              </a:rPr>
              <a:t>Être le support de la demande de subside ; </a:t>
            </a:r>
            <a:endParaRPr lang="fr-BE" sz="1800" dirty="0">
              <a:latin typeface="+mn-lt"/>
            </a:endParaRPr>
          </a:p>
          <a:p>
            <a:pPr lvl="0"/>
            <a:r>
              <a:rPr lang="fr-FR" sz="1800" dirty="0">
                <a:latin typeface="+mn-lt"/>
              </a:rPr>
              <a:t>Permettre au Conseil de rendre un avis, quant à votre demande de subside. </a:t>
            </a:r>
            <a:endParaRPr lang="fr-BE" sz="1800" dirty="0">
              <a:latin typeface="+mn-lt"/>
            </a:endParaRPr>
          </a:p>
          <a:p>
            <a:r>
              <a:rPr lang="fr-FR" sz="1800" dirty="0">
                <a:latin typeface="+mn-lt"/>
              </a:rPr>
              <a:t> </a:t>
            </a:r>
            <a:endParaRPr lang="fr-BE" sz="1800" dirty="0">
              <a:latin typeface="+mn-lt"/>
            </a:endParaRPr>
          </a:p>
          <a:p>
            <a:r>
              <a:rPr lang="fr-FR" sz="1800" b="1" dirty="0">
                <a:latin typeface="+mn-lt"/>
              </a:rPr>
              <a:t>Vos potentiels lecteurs : </a:t>
            </a:r>
            <a:endParaRPr lang="fr-BE" sz="1800" b="1" dirty="0">
              <a:latin typeface="+mn-lt"/>
            </a:endParaRPr>
          </a:p>
          <a:p>
            <a:pPr lvl="0"/>
            <a:r>
              <a:rPr lang="fr-FR" sz="1800" dirty="0">
                <a:latin typeface="+mn-lt"/>
              </a:rPr>
              <a:t>Le conseil du budget participatif composé de membres d’autres Quartiers Durables Citoyens, l’équipe d’accompagnement des Quartiers Durables Citoyens, Bruxelles Environnement et le Cabinet, </a:t>
            </a:r>
            <a:endParaRPr lang="fr-BE" sz="1800" dirty="0">
              <a:latin typeface="+mn-lt"/>
            </a:endParaRPr>
          </a:p>
          <a:p>
            <a:pPr lvl="0"/>
            <a:r>
              <a:rPr lang="fr-FR" sz="1800" dirty="0">
                <a:latin typeface="+mn-lt"/>
              </a:rPr>
              <a:t>peut-être aussi, par de futurs habitants de votre quartier qui vous rejoindront. </a:t>
            </a:r>
            <a:endParaRPr lang="fr-BE" sz="1800" dirty="0">
              <a:latin typeface="+mn-lt"/>
            </a:endParaRPr>
          </a:p>
          <a:p>
            <a:r>
              <a:rPr lang="fr-FR" sz="1800" dirty="0">
                <a:latin typeface="+mn-lt"/>
              </a:rPr>
              <a:t> </a:t>
            </a:r>
            <a:endParaRPr lang="fr-BE" sz="1800" dirty="0">
              <a:latin typeface="+mn-lt"/>
            </a:endParaRPr>
          </a:p>
          <a:p>
            <a:r>
              <a:rPr lang="fr-FR" sz="1800" dirty="0">
                <a:latin typeface="+mn-lt"/>
              </a:rPr>
              <a:t> </a:t>
            </a:r>
            <a:endParaRPr lang="fr-BE" sz="1800" dirty="0">
              <a:latin typeface="+mn-lt"/>
            </a:endParaRPr>
          </a:p>
        </p:txBody>
      </p:sp>
    </p:spTree>
    <p:extLst>
      <p:ext uri="{BB962C8B-B14F-4D97-AF65-F5344CB8AC3E}">
        <p14:creationId xmlns:p14="http://schemas.microsoft.com/office/powerpoint/2010/main" val="39530661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a:extLst>
              <a:ext uri="{FF2B5EF4-FFF2-40B4-BE49-F238E27FC236}">
                <a16:creationId xmlns:a16="http://schemas.microsoft.com/office/drawing/2014/main" id="{AEE81E63-02C9-014F-B37C-0083039C4F40}"/>
              </a:ext>
            </a:extLst>
          </p:cNvPr>
          <p:cNvSpPr txBox="1">
            <a:spLocks noGrp="1" noRot="1" noMove="1" noResize="1" noEditPoints="1" noAdjustHandles="1" noChangeArrowheads="1" noChangeShapeType="1"/>
          </p:cNvSpPr>
          <p:nvPr/>
        </p:nvSpPr>
        <p:spPr bwMode="auto">
          <a:xfrm>
            <a:off x="87086" y="224492"/>
            <a:ext cx="12017828" cy="57626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gn="just">
              <a:lnSpc>
                <a:spcPct val="115000"/>
              </a:lnSpc>
              <a:spcAft>
                <a:spcPts val="1000"/>
              </a:spcAft>
            </a:pPr>
            <a:endParaRPr lang="fr-FR" sz="1800" dirty="0">
              <a:effectLst/>
              <a:latin typeface="Calibri" panose="020F0502020204030204" pitchFamily="34" charset="0"/>
              <a:ea typeface="Calibri" panose="020F0502020204030204" pitchFamily="34" charset="0"/>
              <a:cs typeface="Calibri" panose="020F0502020204030204" pitchFamily="34" charset="0"/>
            </a:endParaRPr>
          </a:p>
          <a:p>
            <a:r>
              <a:rPr lang="fr-FR" sz="1800" b="1" dirty="0">
                <a:latin typeface="+mn-lt"/>
              </a:rPr>
              <a:t>Ce que les membres du Conseil identifieront lors de la lecture de votre dossier : </a:t>
            </a:r>
            <a:endParaRPr lang="fr-BE" sz="1800" b="1" dirty="0">
              <a:latin typeface="+mn-lt"/>
            </a:endParaRPr>
          </a:p>
          <a:p>
            <a:pPr lvl="0"/>
            <a:r>
              <a:rPr lang="fr-FR" sz="1800" dirty="0">
                <a:latin typeface="+mn-lt"/>
              </a:rPr>
              <a:t>Votre dynamique est-elle pérenne et collective ?</a:t>
            </a:r>
            <a:endParaRPr lang="fr-BE" sz="1800" dirty="0">
              <a:latin typeface="+mn-lt"/>
            </a:endParaRPr>
          </a:p>
          <a:p>
            <a:pPr lvl="0"/>
            <a:r>
              <a:rPr lang="fr-FR" sz="1800" dirty="0">
                <a:latin typeface="+mn-lt"/>
              </a:rPr>
              <a:t>Vos projets sont-ils calibrés au portage, aux enjeux de votre quartier et aux </a:t>
            </a:r>
            <a:r>
              <a:rPr lang="fr-FR" sz="1800" u="sng" dirty="0">
                <a:latin typeface="+mn-lt"/>
                <a:hlinkClick r:id="rId3"/>
              </a:rPr>
              <a:t>critères de durabilité</a:t>
            </a:r>
            <a:r>
              <a:rPr lang="fr-FR" sz="1800" dirty="0">
                <a:latin typeface="+mn-lt"/>
                <a:hlinkClick r:id="rId3"/>
              </a:rPr>
              <a:t> </a:t>
            </a:r>
            <a:r>
              <a:rPr lang="fr-FR" sz="1800" dirty="0">
                <a:latin typeface="+mn-lt"/>
              </a:rPr>
              <a:t>établis par l’Assemblée Générale des Quartiers durables citoyens. </a:t>
            </a:r>
            <a:endParaRPr lang="fr-BE" sz="1800" dirty="0">
              <a:latin typeface="+mn-lt"/>
            </a:endParaRPr>
          </a:p>
          <a:p>
            <a:pPr algn="just">
              <a:lnSpc>
                <a:spcPct val="115000"/>
              </a:lnSpc>
              <a:spcAft>
                <a:spcPts val="1000"/>
              </a:spcAft>
            </a:pPr>
            <a:endParaRPr lang="fr-FR" sz="1800"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r>
              <a:rPr lang="fr-FR" sz="1800" dirty="0">
                <a:effectLst/>
                <a:latin typeface="Calibri" panose="020F0502020204030204" pitchFamily="34" charset="0"/>
                <a:ea typeface="Calibri" panose="020F0502020204030204" pitchFamily="34" charset="0"/>
                <a:cs typeface="Calibri" panose="020F0502020204030204" pitchFamily="34" charset="0"/>
              </a:rPr>
              <a:t>Dans votre rédaction, nous vous conseillons d’être explicite.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Quel est votre projet ?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marL="342900" lvl="0" indent="-342900" algn="just">
              <a:lnSpc>
                <a:spcPct val="115000"/>
              </a:lnSpc>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Pourquoi souhaitez-vous le mettre en place ? En quoi répond-il aux besoins de votre quartier ?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marL="342900" lvl="0" indent="-342900" algn="just">
              <a:lnSpc>
                <a:spcPct val="115000"/>
              </a:lnSpc>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En quoi ce projet est-il collectif ? Comment allez-vous le rendre accessible au plus grand nombre ?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marL="342900" lvl="0" indent="-342900" algn="just">
              <a:lnSpc>
                <a:spcPct val="115000"/>
              </a:lnSpc>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Comment allez-vous planifier votre projet dans le temps afin de ne pas vous essouffler ?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marL="342900" lvl="0" indent="-342900" algn="just">
              <a:lnSpc>
                <a:spcPct val="115000"/>
              </a:lnSpc>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Qui va porter le projet (en interne ? Partenaire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marL="342900" lvl="0" indent="-342900" algn="just">
              <a:lnSpc>
                <a:spcPct val="115000"/>
              </a:lnSpc>
              <a:spcAft>
                <a:spcPts val="1000"/>
              </a:spcAft>
              <a:buFont typeface="Verdana" panose="020B0604030504040204" pitchFamily="34" charset="0"/>
              <a:buChar char="-"/>
            </a:pPr>
            <a:r>
              <a:rPr lang="fr-FR" sz="1800" dirty="0">
                <a:effectLst/>
                <a:latin typeface="Calibri" panose="020F0502020204030204" pitchFamily="34" charset="0"/>
                <a:ea typeface="MS Mincho" panose="02020609040205080304" pitchFamily="49" charset="-128"/>
                <a:cs typeface="Calibri" panose="020F0502020204030204" pitchFamily="34" charset="0"/>
              </a:rPr>
              <a:t>De quel budget avez-vous besoin ? </a:t>
            </a:r>
            <a:endParaRPr lang="fr-BE" sz="1800" dirty="0">
              <a:effectLst/>
              <a:latin typeface="Calibri" panose="020F0502020204030204" pitchFamily="34" charset="0"/>
              <a:ea typeface="MS Mincho" panose="02020609040205080304" pitchFamily="49" charset="-128"/>
              <a:cs typeface="Mongolian Baiti" panose="03000500000000000000" pitchFamily="66" charset="0"/>
            </a:endParaRPr>
          </a:p>
          <a:p>
            <a:pPr algn="just">
              <a:lnSpc>
                <a:spcPct val="115000"/>
              </a:lnSpc>
              <a:spcAft>
                <a:spcPts val="1000"/>
              </a:spcAft>
            </a:pPr>
            <a:r>
              <a:rPr lang="fr-FR" sz="1800" dirty="0">
                <a:effectLst/>
                <a:latin typeface="Calibri" panose="020F0502020204030204" pitchFamily="34" charset="0"/>
                <a:ea typeface="Calibri" panose="020F0502020204030204" pitchFamily="34" charset="0"/>
                <a:cs typeface="Calibri" panose="020F0502020204030204" pitchFamily="34" charset="0"/>
              </a:rPr>
              <a:t> Dernier conseil : Ne soyez pas trop long dans vos explications. Vous pouvez nous faire rire, réfléchir ; vous pouvez dessiner, mettre des photos ; etc.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sz="1800" dirty="0">
              <a:latin typeface="+mn-lt"/>
            </a:endParaRPr>
          </a:p>
        </p:txBody>
      </p:sp>
      <p:sp>
        <p:nvSpPr>
          <p:cNvPr id="6" name="ZoneTexte 5">
            <a:extLst>
              <a:ext uri="{FF2B5EF4-FFF2-40B4-BE49-F238E27FC236}">
                <a16:creationId xmlns:a16="http://schemas.microsoft.com/office/drawing/2014/main" id="{6AC04E20-2037-4B11-BE01-6761B4CEB193}"/>
              </a:ext>
            </a:extLst>
          </p:cNvPr>
          <p:cNvSpPr txBox="1">
            <a:spLocks noGrp="1" noRot="1" noMove="1" noResize="1" noEditPoints="1" noAdjustHandles="1" noChangeArrowheads="1" noChangeShapeType="1"/>
          </p:cNvSpPr>
          <p:nvPr/>
        </p:nvSpPr>
        <p:spPr>
          <a:xfrm>
            <a:off x="87086" y="5987177"/>
            <a:ext cx="11571514" cy="646331"/>
          </a:xfrm>
          <a:prstGeom prst="rect">
            <a:avLst/>
          </a:prstGeom>
          <a:noFill/>
        </p:spPr>
        <p:txBody>
          <a:bodyPr wrap="square">
            <a:spAutoFit/>
          </a:bodyPr>
          <a:lstStyle/>
          <a:p>
            <a:pPr marL="678180" indent="-228600" algn="ctr"/>
            <a:r>
              <a:rPr lang="fr-FR" sz="1800" b="1" i="1" dirty="0">
                <a:effectLst/>
                <a:latin typeface="Calibri" panose="020F0502020204030204" pitchFamily="34" charset="0"/>
                <a:ea typeface="Calibri" panose="020F0502020204030204" pitchFamily="34" charset="0"/>
                <a:cs typeface="Calibri" panose="020F0502020204030204" pitchFamily="34" charset="0"/>
              </a:rPr>
              <a:t>Merci pour le temps que vous allez prendre lors de cette rédaction, que nous vous souhaitons bonne, collective et enrichissante.  </a:t>
            </a:r>
            <a:endParaRPr lang="fr-BE" sz="1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36344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4126099"/>
            <a:ext cx="7039576" cy="1516014"/>
          </a:xfrm>
          <a:effectLst>
            <a:softEdge rad="31750"/>
          </a:effectLst>
        </p:spPr>
        <p:txBody>
          <a:bodyPr>
            <a:normAutofit fontScale="90000"/>
          </a:bodyPr>
          <a:lstStyle/>
          <a:p>
            <a:r>
              <a:rPr lang="fr-BE" altLang="fr-FR" sz="4000" b="1" dirty="0">
                <a:solidFill>
                  <a:srgbClr val="D73958"/>
                </a:solidFill>
                <a:latin typeface="Montserrat" pitchFamily="2" charset="77"/>
                <a:ea typeface="+mn-ea"/>
                <a:cs typeface="+mn-cs"/>
              </a:rPr>
              <a:t>Partie 1 _ </a:t>
            </a:r>
            <a:r>
              <a:rPr lang="fr-BE" sz="4000" b="1" dirty="0">
                <a:solidFill>
                  <a:srgbClr val="D73958"/>
                </a:solidFill>
                <a:latin typeface="Montserrat" pitchFamily="2" charset="77"/>
                <a:ea typeface="+mn-ea"/>
                <a:cs typeface="+mn-cs"/>
              </a:rPr>
              <a:t>Présentation de la dynamique du Quartier Durable Citoyen</a:t>
            </a:r>
            <a:endParaRPr lang="fr-FR" sz="4000" b="1" dirty="0">
              <a:solidFill>
                <a:srgbClr val="D73958"/>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348498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ChangeArrowheads="1"/>
          </p:cNvSpPr>
          <p:nvPr/>
        </p:nvSpPr>
        <p:spPr bwMode="auto">
          <a:xfrm>
            <a:off x="1204156" y="3248218"/>
            <a:ext cx="2552973"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Page Facebook</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Grp="1" noRot="1" noMove="1" noResize="1" noEditPoints="1" noAdjustHandles="1" noChangeArrowheads="1" noChangeShapeType="1"/>
          </p:cNvSpPr>
          <p:nvPr/>
        </p:nvSpPr>
        <p:spPr bwMode="auto">
          <a:xfrm>
            <a:off x="265469" y="1172724"/>
            <a:ext cx="7948010" cy="1474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2000" b="1" dirty="0">
                <a:solidFill>
                  <a:srgbClr val="218351"/>
                </a:solidFill>
                <a:latin typeface="Montserrat" pitchFamily="2" charset="77"/>
              </a:rPr>
              <a:t>Consignes</a:t>
            </a:r>
            <a:endParaRPr lang="fr-BE" sz="1600" dirty="0">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800" b="1" kern="150" dirty="0">
                <a:effectLst/>
                <a:latin typeface="Calibri" panose="020F0502020204030204" pitchFamily="34" charset="0"/>
                <a:ea typeface="Arial Unicode MS"/>
                <a:cs typeface="Calibri" panose="020F0502020204030204" pitchFamily="34" charset="0"/>
              </a:rPr>
              <a:t>Vous pouvez choisir un ou plusieurs</a:t>
            </a:r>
            <a:r>
              <a:rPr lang="fr-FR" sz="1800" b="1" kern="150" dirty="0">
                <a:solidFill>
                  <a:srgbClr val="218351"/>
                </a:solidFill>
                <a:effectLst/>
                <a:latin typeface="Calibri" panose="020F0502020204030204" pitchFamily="34" charset="0"/>
                <a:ea typeface="Arial Unicode MS"/>
                <a:cs typeface="Calibri" panose="020F0502020204030204" pitchFamily="34" charset="0"/>
              </a:rPr>
              <a:t> </a:t>
            </a:r>
            <a:r>
              <a:rPr lang="fr-FR" sz="1800" b="1" kern="150" dirty="0">
                <a:solidFill>
                  <a:srgbClr val="D73958"/>
                </a:solidFill>
                <a:effectLst/>
                <a:latin typeface="Calibri" panose="020F0502020204030204" pitchFamily="34" charset="0"/>
                <a:ea typeface="Arial Unicode MS"/>
                <a:cs typeface="Calibri" panose="020F0502020204030204" pitchFamily="34" charset="0"/>
              </a:rPr>
              <a:t>formats</a:t>
            </a:r>
            <a:r>
              <a:rPr lang="fr-FR" sz="1800" b="1" kern="150" dirty="0">
                <a:effectLst/>
                <a:latin typeface="Calibri" panose="020F0502020204030204" pitchFamily="34" charset="0"/>
                <a:ea typeface="Arial Unicode MS"/>
                <a:cs typeface="Calibri" panose="020F0502020204030204" pitchFamily="34" charset="0"/>
              </a:rPr>
              <a:t>, mais vous devez dans tous les cas répondre à toute les questions ci-dessous. </a:t>
            </a: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endParaRPr lang="fr-FR" sz="1600" dirty="0">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
        <p:nvSpPr>
          <p:cNvPr id="32" name="ZoneTexte 31">
            <a:extLst>
              <a:ext uri="{FF2B5EF4-FFF2-40B4-BE49-F238E27FC236}">
                <a16:creationId xmlns:a16="http://schemas.microsoft.com/office/drawing/2014/main" id="{77E2A589-D2DA-4A64-A3D5-455C20A0444A}"/>
              </a:ext>
            </a:extLst>
          </p:cNvPr>
          <p:cNvSpPr txBox="1">
            <a:spLocks noGrp="1" noRot="1" noMove="1" noResize="1" noEditPoints="1" noAdjustHandles="1" noChangeArrowheads="1" noChangeShapeType="1"/>
          </p:cNvSpPr>
          <p:nvPr/>
        </p:nvSpPr>
        <p:spPr>
          <a:xfrm>
            <a:off x="4309686" y="2659921"/>
            <a:ext cx="1882428" cy="348429"/>
          </a:xfrm>
          <a:prstGeom prst="rect">
            <a:avLst/>
          </a:prstGeom>
          <a:noFill/>
        </p:spPr>
        <p:txBody>
          <a:bodyPr wrap="square">
            <a:spAutoFit/>
          </a:bodyPr>
          <a:lstStyle/>
          <a:p>
            <a:pPr>
              <a:lnSpc>
                <a:spcPct val="115000"/>
              </a:lnSpc>
            </a:pPr>
            <a:r>
              <a:rPr lang="fr-BE"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Format Interactif</a:t>
            </a:r>
          </a:p>
        </p:txBody>
      </p:sp>
      <p:sp>
        <p:nvSpPr>
          <p:cNvPr id="33" name="ZoneTexte 32">
            <a:extLst>
              <a:ext uri="{FF2B5EF4-FFF2-40B4-BE49-F238E27FC236}">
                <a16:creationId xmlns:a16="http://schemas.microsoft.com/office/drawing/2014/main" id="{52CB3804-C4E7-4028-9CBD-8345F73C7826}"/>
              </a:ext>
            </a:extLst>
          </p:cNvPr>
          <p:cNvSpPr txBox="1">
            <a:spLocks noGrp="1" noRot="1" noMove="1" noResize="1" noEditPoints="1" noAdjustHandles="1" noChangeArrowheads="1" noChangeShapeType="1"/>
          </p:cNvSpPr>
          <p:nvPr/>
        </p:nvSpPr>
        <p:spPr>
          <a:xfrm>
            <a:off x="754342" y="2707869"/>
            <a:ext cx="2353421" cy="348429"/>
          </a:xfrm>
          <a:prstGeom prst="rect">
            <a:avLst/>
          </a:prstGeom>
          <a:noFill/>
        </p:spPr>
        <p:txBody>
          <a:bodyPr wrap="square">
            <a:spAutoFit/>
          </a:bodyPr>
          <a:lstStyle/>
          <a:p>
            <a:pPr>
              <a:lnSpc>
                <a:spcPct val="115000"/>
              </a:lnSpc>
            </a:pPr>
            <a:r>
              <a:rPr lang="fr-BE"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Formulaire écrit</a:t>
            </a:r>
          </a:p>
        </p:txBody>
      </p:sp>
      <p:sp>
        <p:nvSpPr>
          <p:cNvPr id="38" name="ZoneTexte 37">
            <a:extLst>
              <a:ext uri="{FF2B5EF4-FFF2-40B4-BE49-F238E27FC236}">
                <a16:creationId xmlns:a16="http://schemas.microsoft.com/office/drawing/2014/main" id="{6A349D41-E6BD-47F3-9C76-879AB412D370}"/>
              </a:ext>
            </a:extLst>
          </p:cNvPr>
          <p:cNvSpPr txBox="1">
            <a:spLocks noGrp="1" noRot="1" noMove="1" noResize="1" noEditPoints="1" noAdjustHandles="1" noChangeArrowheads="1" noChangeShapeType="1"/>
          </p:cNvSpPr>
          <p:nvPr/>
        </p:nvSpPr>
        <p:spPr>
          <a:xfrm>
            <a:off x="2813871" y="3254445"/>
            <a:ext cx="978873" cy="540469"/>
          </a:xfrm>
          <a:prstGeom prst="rect">
            <a:avLst/>
          </a:prstGeom>
          <a:noFill/>
        </p:spPr>
        <p:txBody>
          <a:bodyPr wrap="square">
            <a:spAutoFit/>
          </a:bodyPr>
          <a:lstStyle/>
          <a:p>
            <a:pPr>
              <a:lnSpc>
                <a:spcPct val="115000"/>
              </a:lnSpc>
            </a:pPr>
            <a:r>
              <a:rPr lang="fr-BE" sz="2800" b="1" dirty="0">
                <a:solidFill>
                  <a:srgbClr val="D73958"/>
                </a:solidFill>
                <a:effectLst/>
                <a:latin typeface="Lato" panose="020F0502020204030203" pitchFamily="34" charset="0"/>
                <a:ea typeface="Lato" panose="020F0502020204030203" pitchFamily="34" charset="0"/>
                <a:cs typeface="Lato" panose="020F0502020204030203" pitchFamily="34" charset="0"/>
              </a:rPr>
              <a:t>OU</a:t>
            </a:r>
          </a:p>
        </p:txBody>
      </p:sp>
      <p:sp>
        <p:nvSpPr>
          <p:cNvPr id="10" name="Flèche : courbe vers la droite 9">
            <a:extLst>
              <a:ext uri="{FF2B5EF4-FFF2-40B4-BE49-F238E27FC236}">
                <a16:creationId xmlns:a16="http://schemas.microsoft.com/office/drawing/2014/main" id="{106CA6C9-4D5A-45B8-850A-CCE0C032A374}"/>
              </a:ext>
            </a:extLst>
          </p:cNvPr>
          <p:cNvSpPr>
            <a:spLocks noGrp="1" noRot="1" noMove="1" noResize="1" noEditPoints="1" noAdjustHandles="1" noChangeArrowheads="1" noChangeShapeType="1"/>
          </p:cNvSpPr>
          <p:nvPr/>
        </p:nvSpPr>
        <p:spPr>
          <a:xfrm>
            <a:off x="265469" y="2965062"/>
            <a:ext cx="488873" cy="1186432"/>
          </a:xfrm>
          <a:prstGeom prst="curved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45" name="ZoneTexte 44">
            <a:extLst>
              <a:ext uri="{FF2B5EF4-FFF2-40B4-BE49-F238E27FC236}">
                <a16:creationId xmlns:a16="http://schemas.microsoft.com/office/drawing/2014/main" id="{7268D074-7127-4A90-A1D5-60B8BE2E4D98}"/>
              </a:ext>
            </a:extLst>
          </p:cNvPr>
          <p:cNvSpPr txBox="1">
            <a:spLocks noGrp="1" noRot="1" noMove="1" noResize="1" noEditPoints="1" noAdjustHandles="1" noChangeArrowheads="1" noChangeShapeType="1"/>
          </p:cNvSpPr>
          <p:nvPr/>
        </p:nvSpPr>
        <p:spPr>
          <a:xfrm>
            <a:off x="831547" y="3888783"/>
            <a:ext cx="2032908" cy="530466"/>
          </a:xfrm>
          <a:prstGeom prst="rect">
            <a:avLst/>
          </a:prstGeom>
          <a:noFill/>
        </p:spPr>
        <p:txBody>
          <a:bodyPr wrap="square">
            <a:spAutoFit/>
          </a:bodyPr>
          <a:lstStyle/>
          <a:p>
            <a:pPr>
              <a:lnSpc>
                <a:spcPct val="115000"/>
              </a:lnSpc>
            </a:pPr>
            <a:r>
              <a:rPr lang="fr-BE" sz="1300" dirty="0">
                <a:solidFill>
                  <a:srgbClr val="000000"/>
                </a:solidFill>
                <a:effectLst/>
                <a:latin typeface="Lato" panose="020F0502020204030203" pitchFamily="34" charset="0"/>
                <a:ea typeface="Lato" panose="020F0502020204030203" pitchFamily="34" charset="0"/>
                <a:cs typeface="Lato" panose="020F0502020204030203" pitchFamily="34" charset="0"/>
              </a:rPr>
              <a:t>Voir slides suivantes :</a:t>
            </a:r>
          </a:p>
          <a:p>
            <a:pPr>
              <a:lnSpc>
                <a:spcPct val="115000"/>
              </a:lnSpc>
            </a:pPr>
            <a:r>
              <a:rPr lang="fr-BE" sz="1300" dirty="0">
                <a:solidFill>
                  <a:srgbClr val="000000"/>
                </a:solidFill>
                <a:latin typeface="Lato" panose="020F0502020204030203" pitchFamily="34" charset="0"/>
                <a:ea typeface="Lato" panose="020F0502020204030203" pitchFamily="34" charset="0"/>
                <a:cs typeface="Lato" panose="020F0502020204030203" pitchFamily="34" charset="0"/>
              </a:rPr>
              <a:t>2.1, 2.2 et 2.3</a:t>
            </a:r>
            <a:endParaRPr lang="fr-BE" sz="13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
        <p:nvSpPr>
          <p:cNvPr id="11" name="Flèche : courbe vers la droite 10">
            <a:extLst>
              <a:ext uri="{FF2B5EF4-FFF2-40B4-BE49-F238E27FC236}">
                <a16:creationId xmlns:a16="http://schemas.microsoft.com/office/drawing/2014/main" id="{2D6DC015-D42F-46AD-A178-8CB772F3369C}"/>
              </a:ext>
            </a:extLst>
          </p:cNvPr>
          <p:cNvSpPr>
            <a:spLocks noGrp="1" noRot="1" noMove="1" noResize="1" noEditPoints="1" noAdjustHandles="1" noChangeArrowheads="1" noChangeShapeType="1"/>
          </p:cNvSpPr>
          <p:nvPr/>
        </p:nvSpPr>
        <p:spPr>
          <a:xfrm>
            <a:off x="3820813" y="3056298"/>
            <a:ext cx="391034" cy="1095196"/>
          </a:xfrm>
          <a:prstGeom prst="curved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48" name="ZoneTexte 47">
            <a:extLst>
              <a:ext uri="{FF2B5EF4-FFF2-40B4-BE49-F238E27FC236}">
                <a16:creationId xmlns:a16="http://schemas.microsoft.com/office/drawing/2014/main" id="{99EE21DE-540B-4055-A4D8-0A0AC45B2786}"/>
              </a:ext>
            </a:extLst>
          </p:cNvPr>
          <p:cNvSpPr txBox="1">
            <a:spLocks noGrp="1" noRot="1" noMove="1" noResize="1" noEditPoints="1" noAdjustHandles="1" noChangeArrowheads="1" noChangeShapeType="1"/>
          </p:cNvSpPr>
          <p:nvPr/>
        </p:nvSpPr>
        <p:spPr>
          <a:xfrm>
            <a:off x="4285847" y="3413813"/>
            <a:ext cx="1626059" cy="1786708"/>
          </a:xfrm>
          <a:prstGeom prst="rect">
            <a:avLst/>
          </a:prstGeom>
          <a:noFill/>
        </p:spPr>
        <p:txBody>
          <a:bodyPr wrap="square">
            <a:spAutoFit/>
          </a:bodyPr>
          <a:lstStyle/>
          <a:p>
            <a:pPr fontAlgn="base">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600" b="1" kern="150" dirty="0">
                <a:effectLst/>
                <a:latin typeface="Lato" panose="020F0502020204030203" pitchFamily="34" charset="0"/>
                <a:ea typeface="Lato" panose="020F0502020204030203" pitchFamily="34" charset="0"/>
                <a:cs typeface="Lato" panose="020F0502020204030203" pitchFamily="34" charset="0"/>
              </a:rPr>
              <a:t>Numérique</a:t>
            </a:r>
            <a:r>
              <a:rPr lang="fr-FR" sz="1600" kern="150" dirty="0">
                <a:effectLst/>
                <a:latin typeface="Lato" panose="020F0502020204030203" pitchFamily="34" charset="0"/>
                <a:ea typeface="Lato" panose="020F0502020204030203" pitchFamily="34" charset="0"/>
                <a:cs typeface="Lato" panose="020F0502020204030203" pitchFamily="34" charset="0"/>
              </a:rPr>
              <a:t> : </a:t>
            </a:r>
            <a:endParaRPr lang="fr-BE" sz="14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Podcast </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Vidéo</a:t>
            </a: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Roman photo</a:t>
            </a: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latin typeface="Lato" panose="020F0502020204030203" pitchFamily="34" charset="0"/>
                <a:ea typeface="Lato" panose="020F0502020204030203" pitchFamily="34" charset="0"/>
                <a:cs typeface="Lato" panose="020F0502020204030203" pitchFamily="34" charset="0"/>
              </a:rPr>
              <a:t>….</a:t>
            </a:r>
            <a:endParaRPr lang="fr-BE" sz="1300" dirty="0">
              <a:latin typeface="Lato" panose="020F0502020204030203" pitchFamily="34" charset="0"/>
              <a:ea typeface="Lato" panose="020F0502020204030203" pitchFamily="34" charset="0"/>
              <a:cs typeface="Lato" panose="020F0502020204030203" pitchFamily="34" charset="0"/>
            </a:endParaRPr>
          </a:p>
        </p:txBody>
      </p:sp>
      <p:sp>
        <p:nvSpPr>
          <p:cNvPr id="50" name="ZoneTexte 49">
            <a:extLst>
              <a:ext uri="{FF2B5EF4-FFF2-40B4-BE49-F238E27FC236}">
                <a16:creationId xmlns:a16="http://schemas.microsoft.com/office/drawing/2014/main" id="{3767A0C8-9C01-4F33-8169-F09AAD034A7E}"/>
              </a:ext>
            </a:extLst>
          </p:cNvPr>
          <p:cNvSpPr txBox="1">
            <a:spLocks noGrp="1" noRot="1" noMove="1" noResize="1" noEditPoints="1" noAdjustHandles="1" noChangeArrowheads="1" noChangeShapeType="1"/>
          </p:cNvSpPr>
          <p:nvPr/>
        </p:nvSpPr>
        <p:spPr>
          <a:xfrm>
            <a:off x="5561001" y="4090365"/>
            <a:ext cx="534999" cy="348429"/>
          </a:xfrm>
          <a:prstGeom prst="rect">
            <a:avLst/>
          </a:prstGeom>
          <a:noFill/>
        </p:spPr>
        <p:txBody>
          <a:bodyPr wrap="square">
            <a:spAutoFit/>
          </a:bodyPr>
          <a:lstStyle/>
          <a:p>
            <a:pPr>
              <a:lnSpc>
                <a:spcPct val="115000"/>
              </a:lnSpc>
            </a:pPr>
            <a:r>
              <a:rPr lang="fr-BE" sz="1600" b="1" dirty="0">
                <a:solidFill>
                  <a:srgbClr val="218351"/>
                </a:solidFill>
                <a:effectLst/>
                <a:latin typeface="Lato" panose="020F0502020204030203" pitchFamily="34" charset="0"/>
                <a:ea typeface="Lato" panose="020F0502020204030203" pitchFamily="34" charset="0"/>
                <a:cs typeface="Lato" panose="020F0502020204030203" pitchFamily="34" charset="0"/>
              </a:rPr>
              <a:t>OU</a:t>
            </a:r>
          </a:p>
        </p:txBody>
      </p:sp>
      <p:sp>
        <p:nvSpPr>
          <p:cNvPr id="52" name="ZoneTexte 51">
            <a:extLst>
              <a:ext uri="{FF2B5EF4-FFF2-40B4-BE49-F238E27FC236}">
                <a16:creationId xmlns:a16="http://schemas.microsoft.com/office/drawing/2014/main" id="{BCC93D1B-610E-4529-B69E-AB0937FD28EA}"/>
              </a:ext>
            </a:extLst>
          </p:cNvPr>
          <p:cNvSpPr txBox="1">
            <a:spLocks noGrp="1" noRot="1" noMove="1" noResize="1" noEditPoints="1" noAdjustHandles="1" noChangeArrowheads="1" noChangeShapeType="1"/>
          </p:cNvSpPr>
          <p:nvPr/>
        </p:nvSpPr>
        <p:spPr>
          <a:xfrm>
            <a:off x="6115894" y="3467753"/>
            <a:ext cx="2184673" cy="1778692"/>
          </a:xfrm>
          <a:prstGeom prst="rect">
            <a:avLst/>
          </a:prstGeom>
          <a:noFill/>
        </p:spPr>
        <p:txBody>
          <a:bodyPr wrap="square">
            <a:spAutoFit/>
          </a:bodyPr>
          <a:lstStyle/>
          <a:p>
            <a:pPr fontAlgn="base">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600" b="1" kern="150" dirty="0">
                <a:effectLst/>
                <a:latin typeface="Lato" panose="020F0502020204030203" pitchFamily="34" charset="0"/>
                <a:ea typeface="Lato" panose="020F0502020204030203" pitchFamily="34" charset="0"/>
                <a:cs typeface="Lato" panose="020F0502020204030203" pitchFamily="34" charset="0"/>
              </a:rPr>
              <a:t>Graphique</a:t>
            </a:r>
            <a:r>
              <a:rPr lang="fr-FR" sz="1600" kern="150" dirty="0">
                <a:effectLst/>
                <a:latin typeface="Lato" panose="020F0502020204030203" pitchFamily="34" charset="0"/>
                <a:ea typeface="Lato" panose="020F0502020204030203" pitchFamily="34" charset="0"/>
                <a:cs typeface="Lato" panose="020F0502020204030203" pitchFamily="34" charset="0"/>
              </a:rPr>
              <a:t> : </a:t>
            </a:r>
            <a:endParaRPr lang="fr-BE" sz="14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Carnet de bord</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Roman photo</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Affiche de présentation</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171450" indent="-171450">
              <a:buFont typeface="Wingdings" panose="05000000000000000000" pitchFamily="2" charset="2"/>
              <a:buChar char="ü"/>
            </a:pPr>
            <a:r>
              <a:rPr lang="fr-FR" sz="1300" kern="150" dirty="0">
                <a:effectLst/>
                <a:latin typeface="Lato" panose="020F0502020204030203" pitchFamily="34" charset="0"/>
                <a:ea typeface="Lato" panose="020F0502020204030203" pitchFamily="34" charset="0"/>
                <a:cs typeface="Lato" panose="020F0502020204030203" pitchFamily="34" charset="0"/>
              </a:rPr>
              <a:t>…</a:t>
            </a:r>
            <a:endParaRPr lang="fr-BE" sz="1300" dirty="0">
              <a:latin typeface="Lato" panose="020F0502020204030203" pitchFamily="34" charset="0"/>
              <a:ea typeface="Lato" panose="020F0502020204030203" pitchFamily="34" charset="0"/>
              <a:cs typeface="Lato" panose="020F0502020204030203" pitchFamily="34" charset="0"/>
            </a:endParaRPr>
          </a:p>
        </p:txBody>
      </p:sp>
      <p:cxnSp>
        <p:nvCxnSpPr>
          <p:cNvPr id="22" name="Connecteur droit 21">
            <a:extLst>
              <a:ext uri="{FF2B5EF4-FFF2-40B4-BE49-F238E27FC236}">
                <a16:creationId xmlns:a16="http://schemas.microsoft.com/office/drawing/2014/main" id="{506E1C22-B927-43CC-B6E8-7D46FF5EDA48}"/>
              </a:ext>
            </a:extLst>
          </p:cNvPr>
          <p:cNvCxnSpPr/>
          <p:nvPr/>
        </p:nvCxnSpPr>
        <p:spPr>
          <a:xfrm>
            <a:off x="3820813" y="2043552"/>
            <a:ext cx="674895" cy="0"/>
          </a:xfrm>
          <a:prstGeom prst="line">
            <a:avLst/>
          </a:prstGeom>
          <a:ln w="28575">
            <a:solidFill>
              <a:srgbClr val="D73958"/>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854D89D4-E9FD-4BA6-AEAB-068A4DAC4881}"/>
              </a:ext>
            </a:extLst>
          </p:cNvPr>
          <p:cNvSpPr>
            <a:spLocks noGrp="1" noRot="1" noMove="1" noResize="1" noEditPoints="1" noAdjustHandles="1" noChangeArrowheads="1" noChangeShapeType="1"/>
          </p:cNvSpPr>
          <p:nvPr/>
        </p:nvSpPr>
        <p:spPr>
          <a:xfrm>
            <a:off x="8627844" y="0"/>
            <a:ext cx="3614237"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endParaRPr lang="fr-BE" sz="18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a:spLocks noGrp="1" noRot="1" noMove="1" noResize="1" noEditPoints="1" noAdjustHandles="1" noChangeArrowheads="1" noChangeShapeType="1"/>
          </p:cNvSpPr>
          <p:nvPr/>
        </p:nvSpPr>
        <p:spPr>
          <a:xfrm>
            <a:off x="0" y="-167815"/>
            <a:ext cx="6879619" cy="1096454"/>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D73958"/>
                </a:solidFill>
                <a:latin typeface="Montserrat" pitchFamily="2" charset="77"/>
              </a:rPr>
              <a:t>PARTIE 1 _ Présentation de la dynamique du Quartier Durable Citoyen</a:t>
            </a:r>
            <a:endParaRPr lang="fr-BE" sz="2500" b="1" dirty="0">
              <a:solidFill>
                <a:srgbClr val="D73958"/>
              </a:solidFill>
              <a:latin typeface="Montserrat" pitchFamily="2" charset="77"/>
            </a:endParaRPr>
          </a:p>
        </p:txBody>
      </p:sp>
      <p:sp>
        <p:nvSpPr>
          <p:cNvPr id="27" name="ZoneTexte 26">
            <a:extLst>
              <a:ext uri="{FF2B5EF4-FFF2-40B4-BE49-F238E27FC236}">
                <a16:creationId xmlns:a16="http://schemas.microsoft.com/office/drawing/2014/main" id="{DE526D99-62BF-4977-9596-5A0AFE63A88D}"/>
              </a:ext>
            </a:extLst>
          </p:cNvPr>
          <p:cNvSpPr txBox="1">
            <a:spLocks noGrp="1" noRot="1" noMove="1" noResize="1" noEditPoints="1" noAdjustHandles="1" noChangeArrowheads="1" noChangeShapeType="1"/>
          </p:cNvSpPr>
          <p:nvPr/>
        </p:nvSpPr>
        <p:spPr>
          <a:xfrm>
            <a:off x="9059263" y="5711318"/>
            <a:ext cx="2952115" cy="631583"/>
          </a:xfrm>
          <a:prstGeom prst="rect">
            <a:avLst/>
          </a:prstGeom>
          <a:noFill/>
        </p:spPr>
        <p:txBody>
          <a:bodyPr wrap="square">
            <a:spAutoFit/>
          </a:bodyPr>
          <a:lstStyle/>
          <a:p>
            <a:pPr fontAlgn="base">
              <a:lnSpc>
                <a:spcPct val="115000"/>
              </a:lnSpc>
              <a:spcAft>
                <a:spcPts val="100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600" kern="150" dirty="0">
                <a:solidFill>
                  <a:schemeClr val="bg1"/>
                </a:solidFill>
                <a:effectLst/>
                <a:latin typeface="Lato" panose="020F0502020204030203" pitchFamily="34" charset="0"/>
                <a:ea typeface="Lato" panose="020F0502020204030203" pitchFamily="34" charset="0"/>
                <a:cs typeface="Lato" panose="020F0502020204030203" pitchFamily="34" charset="0"/>
              </a:rPr>
              <a:t>Télécharger</a:t>
            </a:r>
            <a:r>
              <a:rPr lang="fr-FR" sz="1600" b="1" u="sng" kern="150" dirty="0">
                <a:solidFill>
                  <a:schemeClr val="bg1"/>
                </a:solidFill>
                <a:effectLst/>
                <a:latin typeface="Lato" panose="020F0502020204030203" pitchFamily="34" charset="0"/>
                <a:ea typeface="Lato" panose="020F0502020204030203" pitchFamily="34" charset="0"/>
                <a:cs typeface="Lato" panose="020F0502020204030203" pitchFamily="34" charset="0"/>
                <a:hlinkClick r:id="rId3"/>
              </a:rPr>
              <a:t> ici</a:t>
            </a:r>
            <a:r>
              <a:rPr lang="fr-FR" sz="1600" b="1" kern="150" dirty="0">
                <a:solidFill>
                  <a:schemeClr val="bg1"/>
                </a:solidFill>
                <a:effectLst/>
                <a:latin typeface="Lato" panose="020F0502020204030203" pitchFamily="34" charset="0"/>
                <a:ea typeface="Lato" panose="020F0502020204030203" pitchFamily="34" charset="0"/>
                <a:cs typeface="Lato" panose="020F0502020204030203" pitchFamily="34" charset="0"/>
                <a:hlinkClick r:id="rId3"/>
              </a:rPr>
              <a:t> </a:t>
            </a:r>
            <a:r>
              <a:rPr lang="fr-FR" sz="1600" kern="150" dirty="0">
                <a:solidFill>
                  <a:schemeClr val="bg1"/>
                </a:solidFill>
                <a:effectLst/>
                <a:latin typeface="Lato" panose="020F0502020204030203" pitchFamily="34" charset="0"/>
                <a:ea typeface="Lato" panose="020F0502020204030203" pitchFamily="34" charset="0"/>
                <a:cs typeface="Lato" panose="020F0502020204030203" pitchFamily="34" charset="0"/>
              </a:rPr>
              <a:t>le guide et les consignes d’utilisation</a:t>
            </a:r>
            <a:r>
              <a:rPr lang="fr-FR" sz="1300" kern="150" dirty="0">
                <a:solidFill>
                  <a:schemeClr val="bg1"/>
                </a:solidFill>
                <a:effectLst/>
                <a:latin typeface="Lato" panose="020F0502020204030203" pitchFamily="34" charset="0"/>
                <a:ea typeface="Lato" panose="020F0502020204030203" pitchFamily="34" charset="0"/>
                <a:cs typeface="Lato" panose="020F0502020204030203" pitchFamily="34" charset="0"/>
              </a:rPr>
              <a:t>.</a:t>
            </a:r>
            <a:endParaRPr lang="fr-BE" sz="13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p:txBody>
      </p:sp>
      <p:pic>
        <p:nvPicPr>
          <p:cNvPr id="28" name="Graphique 27" descr="Aide avec un remplissage uni">
            <a:extLst>
              <a:ext uri="{FF2B5EF4-FFF2-40B4-BE49-F238E27FC236}">
                <a16:creationId xmlns:a16="http://schemas.microsoft.com/office/drawing/2014/main" id="{54603529-96DE-4C68-A5E4-8730B63FD63F}"/>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27844" y="911989"/>
            <a:ext cx="767905" cy="767905"/>
          </a:xfrm>
          <a:prstGeom prst="rect">
            <a:avLst/>
          </a:prstGeom>
        </p:spPr>
      </p:pic>
      <p:sp>
        <p:nvSpPr>
          <p:cNvPr id="29" name="ZoneTexte 28">
            <a:extLst>
              <a:ext uri="{FF2B5EF4-FFF2-40B4-BE49-F238E27FC236}">
                <a16:creationId xmlns:a16="http://schemas.microsoft.com/office/drawing/2014/main" id="{1A30F711-1954-4AA8-89B5-AF0D61EBCE7D}"/>
              </a:ext>
            </a:extLst>
          </p:cNvPr>
          <p:cNvSpPr txBox="1">
            <a:spLocks noGrp="1" noRot="1" noMove="1" noResize="1" noEditPoints="1" noAdjustHandles="1" noChangeArrowheads="1" noChangeShapeType="1"/>
          </p:cNvSpPr>
          <p:nvPr/>
        </p:nvSpPr>
        <p:spPr>
          <a:xfrm>
            <a:off x="9028112" y="4542109"/>
            <a:ext cx="2807681" cy="914738"/>
          </a:xfrm>
          <a:prstGeom prst="rect">
            <a:avLst/>
          </a:prstGeom>
          <a:noFill/>
        </p:spPr>
        <p:txBody>
          <a:bodyPr wrap="square">
            <a:spAutoFit/>
          </a:bodyPr>
          <a:lstStyle/>
          <a:p>
            <a:pPr>
              <a:lnSpc>
                <a:spcPct val="115000"/>
              </a:lnSpc>
            </a:pP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Voir</a:t>
            </a:r>
            <a:r>
              <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hlinkClick r:id="rId6"/>
              </a:rPr>
              <a:t> </a:t>
            </a:r>
            <a:r>
              <a:rPr lang="fr-BE" sz="1600" b="1" u="sng" dirty="0">
                <a:solidFill>
                  <a:schemeClr val="bg1"/>
                </a:solidFill>
                <a:effectLst/>
                <a:latin typeface="Lato" panose="020F0502020204030203" pitchFamily="34" charset="0"/>
                <a:ea typeface="Lato" panose="020F0502020204030203" pitchFamily="34" charset="0"/>
                <a:cs typeface="Lato" panose="020F0502020204030203" pitchFamily="34" charset="0"/>
                <a:hlinkClick r:id="rId6"/>
              </a:rPr>
              <a:t>ici </a:t>
            </a: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pour avoir une idée des outils déjà réalisés par les Quartiers .</a:t>
            </a:r>
          </a:p>
        </p:txBody>
      </p:sp>
      <p:sp>
        <p:nvSpPr>
          <p:cNvPr id="30" name="ZoneTexte 29">
            <a:extLst>
              <a:ext uri="{FF2B5EF4-FFF2-40B4-BE49-F238E27FC236}">
                <a16:creationId xmlns:a16="http://schemas.microsoft.com/office/drawing/2014/main" id="{64C97D37-D782-4B38-B8F3-1AA89361D156}"/>
              </a:ext>
            </a:extLst>
          </p:cNvPr>
          <p:cNvSpPr txBox="1">
            <a:spLocks noGrp="1" noRot="1" noMove="1" noResize="1" noEditPoints="1" noAdjustHandles="1" noChangeArrowheads="1" noChangeShapeType="1"/>
          </p:cNvSpPr>
          <p:nvPr/>
        </p:nvSpPr>
        <p:spPr>
          <a:xfrm>
            <a:off x="9364632" y="836987"/>
            <a:ext cx="2337512" cy="2047355"/>
          </a:xfrm>
          <a:prstGeom prst="rect">
            <a:avLst/>
          </a:prstGeom>
          <a:noFill/>
        </p:spPr>
        <p:txBody>
          <a:bodyPr wrap="square">
            <a:spAutoFit/>
          </a:bodyPr>
          <a:lstStyle/>
          <a:p>
            <a:pPr>
              <a:lnSpc>
                <a:spcPct val="115000"/>
              </a:lnSpc>
            </a:pP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Attention chaque question correspond à : </a:t>
            </a:r>
          </a:p>
          <a:p>
            <a:pPr marL="285750" indent="-285750">
              <a:lnSpc>
                <a:spcPct val="115000"/>
              </a:lnSpc>
              <a:buFont typeface="Arial" panose="020B0604020202020204" pitchFamily="34" charset="0"/>
              <a:buChar char="•"/>
            </a:pP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un </a:t>
            </a:r>
            <a:r>
              <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rPr>
              <a:t>critère de recevabilité  </a:t>
            </a:r>
          </a:p>
          <a:p>
            <a:pPr>
              <a:lnSpc>
                <a:spcPct val="115000"/>
              </a:lnSpc>
            </a:pP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Ou à</a:t>
            </a:r>
          </a:p>
          <a:p>
            <a:pPr marL="285750" indent="-285750">
              <a:lnSpc>
                <a:spcPct val="115000"/>
              </a:lnSpc>
              <a:buFont typeface="Arial" panose="020B0604020202020204" pitchFamily="34" charset="0"/>
              <a:buChar char="•"/>
            </a:pPr>
            <a:r>
              <a:rPr lang="fr-BE" sz="1600" dirty="0">
                <a:solidFill>
                  <a:schemeClr val="bg1"/>
                </a:solidFill>
                <a:latin typeface="Lato" panose="020F0502020204030203" pitchFamily="34" charset="0"/>
                <a:ea typeface="Lato" panose="020F0502020204030203" pitchFamily="34" charset="0"/>
                <a:cs typeface="Lato" panose="020F0502020204030203" pitchFamily="34" charset="0"/>
              </a:rPr>
              <a:t>un </a:t>
            </a:r>
            <a:r>
              <a:rPr lang="fr-BE" sz="1600" b="1" dirty="0">
                <a:solidFill>
                  <a:schemeClr val="bg1"/>
                </a:solidFill>
                <a:latin typeface="Lato" panose="020F0502020204030203" pitchFamily="34" charset="0"/>
                <a:ea typeface="Lato" panose="020F0502020204030203" pitchFamily="34" charset="0"/>
                <a:cs typeface="Lato" panose="020F0502020204030203" pitchFamily="34" charset="0"/>
              </a:rPr>
              <a:t>critère de </a:t>
            </a:r>
            <a:r>
              <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rPr>
              <a:t> sélection</a:t>
            </a:r>
          </a:p>
        </p:txBody>
      </p:sp>
      <p:sp>
        <p:nvSpPr>
          <p:cNvPr id="5" name="Ellipse 4">
            <a:extLst>
              <a:ext uri="{FF2B5EF4-FFF2-40B4-BE49-F238E27FC236}">
                <a16:creationId xmlns:a16="http://schemas.microsoft.com/office/drawing/2014/main" id="{B738CAB6-C446-4FD1-9E05-7C107E6C3378}"/>
              </a:ext>
            </a:extLst>
          </p:cNvPr>
          <p:cNvSpPr>
            <a:spLocks noGrp="1" noRot="1" noMove="1" noResize="1" noEditPoints="1" noAdjustHandles="1" noChangeArrowheads="1" noChangeShapeType="1"/>
          </p:cNvSpPr>
          <p:nvPr/>
        </p:nvSpPr>
        <p:spPr>
          <a:xfrm>
            <a:off x="11210555" y="1512366"/>
            <a:ext cx="56412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CR</a:t>
            </a:r>
            <a:endParaRPr lang="fr-BE" sz="1400" dirty="0"/>
          </a:p>
        </p:txBody>
      </p:sp>
      <p:sp>
        <p:nvSpPr>
          <p:cNvPr id="31" name="Ellipse 30">
            <a:extLst>
              <a:ext uri="{FF2B5EF4-FFF2-40B4-BE49-F238E27FC236}">
                <a16:creationId xmlns:a16="http://schemas.microsoft.com/office/drawing/2014/main" id="{5E86449D-CA52-4676-9B5F-EC583090F1A6}"/>
              </a:ext>
            </a:extLst>
          </p:cNvPr>
          <p:cNvSpPr>
            <a:spLocks noGrp="1" noRot="1" noMove="1" noResize="1" noEditPoints="1" noAdjustHandles="1" noChangeArrowheads="1" noChangeShapeType="1"/>
          </p:cNvSpPr>
          <p:nvPr/>
        </p:nvSpPr>
        <p:spPr>
          <a:xfrm>
            <a:off x="11204697" y="2315891"/>
            <a:ext cx="564126" cy="57685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CS</a:t>
            </a:r>
            <a:endParaRPr lang="fr-BE" sz="1400" dirty="0"/>
          </a:p>
        </p:txBody>
      </p:sp>
      <p:pic>
        <p:nvPicPr>
          <p:cNvPr id="34" name="Graphique 33" descr="Aide avec un remplissage uni">
            <a:extLst>
              <a:ext uri="{FF2B5EF4-FFF2-40B4-BE49-F238E27FC236}">
                <a16:creationId xmlns:a16="http://schemas.microsoft.com/office/drawing/2014/main" id="{0D477805-C675-4133-85D0-B36DAAF8515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18714" y="2058835"/>
            <a:ext cx="370990" cy="370990"/>
          </a:xfrm>
          <a:prstGeom prst="rect">
            <a:avLst/>
          </a:prstGeom>
        </p:spPr>
      </p:pic>
    </p:spTree>
    <p:extLst>
      <p:ext uri="{BB962C8B-B14F-4D97-AF65-F5344CB8AC3E}">
        <p14:creationId xmlns:p14="http://schemas.microsoft.com/office/powerpoint/2010/main" val="18512239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5" name="Rectangle 54">
            <a:extLst>
              <a:ext uri="{FF2B5EF4-FFF2-40B4-BE49-F238E27FC236}">
                <a16:creationId xmlns:a16="http://schemas.microsoft.com/office/drawing/2014/main" id="{854D89D4-E9FD-4BA6-AEAB-068A4DAC4881}"/>
              </a:ext>
            </a:extLst>
          </p:cNvPr>
          <p:cNvSpPr/>
          <p:nvPr/>
        </p:nvSpPr>
        <p:spPr>
          <a:xfrm>
            <a:off x="0" y="0"/>
            <a:ext cx="4082143"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Nom de votre groupe</a:t>
            </a: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 :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Commune(s) : …………</a:t>
            </a:r>
          </a:p>
          <a:p>
            <a:pPr algn="just">
              <a:lnSpc>
                <a:spcPct val="115000"/>
              </a:lnSpc>
              <a:spcAft>
                <a:spcPts val="1000"/>
              </a:spcAft>
            </a:pPr>
            <a:endParaRPr lang="fr-FR" b="1"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Périmètre de votre Quartier Durable Citoyen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Mentionnez les principales rues qui délimitent votre périmètre d’action) : </a:t>
            </a:r>
            <a:r>
              <a:rPr lang="fr-FR" i="1" dirty="0">
                <a:latin typeface="Calibri" panose="020F0502020204030204" pitchFamily="34" charset="0"/>
                <a:ea typeface="Calibri" panose="020F0502020204030204" pitchFamily="34" charset="0"/>
                <a:cs typeface="Times New Roman" panose="02020603050405020304" pitchFamily="18"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p:nvPr/>
        </p:nvSpPr>
        <p:spPr>
          <a:xfrm>
            <a:off x="5863158" y="229046"/>
            <a:ext cx="6096000"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err="1">
                <a:solidFill>
                  <a:srgbClr val="D73958"/>
                </a:solidFill>
                <a:latin typeface="Montserrat" pitchFamily="2" charset="77"/>
              </a:rPr>
              <a:t>Partie</a:t>
            </a:r>
            <a:r>
              <a:rPr lang="nl-BE" sz="1800" b="1" dirty="0">
                <a:solidFill>
                  <a:srgbClr val="D73958"/>
                </a:solidFill>
                <a:latin typeface="Montserrat" pitchFamily="2" charset="77"/>
              </a:rPr>
              <a:t> 1.1 Présentation du Quartier </a:t>
            </a:r>
            <a:endParaRPr lang="fr-BE" sz="1800"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p:nvPr/>
        </p:nvSpPr>
        <p:spPr>
          <a:xfrm>
            <a:off x="4996543" y="1208314"/>
            <a:ext cx="6096000" cy="460465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ZoneTexte 26">
            <a:extLst>
              <a:ext uri="{FF2B5EF4-FFF2-40B4-BE49-F238E27FC236}">
                <a16:creationId xmlns:a16="http://schemas.microsoft.com/office/drawing/2014/main" id="{BC3E257E-D15E-4A1D-BF74-B1214B351245}"/>
              </a:ext>
            </a:extLst>
          </p:cNvPr>
          <p:cNvSpPr txBox="1"/>
          <p:nvPr/>
        </p:nvSpPr>
        <p:spPr>
          <a:xfrm>
            <a:off x="4996544" y="3429000"/>
            <a:ext cx="6096000" cy="646331"/>
          </a:xfrm>
          <a:prstGeom prst="rect">
            <a:avLst/>
          </a:prstGeom>
          <a:noFill/>
        </p:spPr>
        <p:txBody>
          <a:bodyPr wrap="square">
            <a:spAutoFit/>
          </a:bodyPr>
          <a:lstStyle/>
          <a:p>
            <a:pPr algn="ctr"/>
            <a:r>
              <a:rPr lang="fr-FR" sz="18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Si vous disposez d’une carte de votre périmètre,</a:t>
            </a:r>
          </a:p>
          <a:p>
            <a:pPr algn="ctr"/>
            <a:r>
              <a:rPr lang="fr-FR" sz="18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veuillez la coller ici</a:t>
            </a:r>
            <a:endParaRPr lang="fr-BE" dirty="0">
              <a:solidFill>
                <a:schemeClr val="tx1">
                  <a:lumMod val="50000"/>
                  <a:lumOff val="50000"/>
                </a:schemeClr>
              </a:solidFill>
            </a:endParaRPr>
          </a:p>
        </p:txBody>
      </p:sp>
      <p:pic>
        <p:nvPicPr>
          <p:cNvPr id="9" name="Graphique 8" descr="Aide avec un remplissage uni">
            <a:extLst>
              <a:ext uri="{FF2B5EF4-FFF2-40B4-BE49-F238E27FC236}">
                <a16:creationId xmlns:a16="http://schemas.microsoft.com/office/drawing/2014/main" id="{BAA39D0E-F9A6-4E6A-ABB8-0C7BA71EDE7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105142"/>
            <a:ext cx="914400" cy="914400"/>
          </a:xfrm>
          <a:prstGeom prst="rect">
            <a:avLst/>
          </a:prstGeom>
        </p:spPr>
      </p:pic>
      <p:sp>
        <p:nvSpPr>
          <p:cNvPr id="12" name="Ellipse 11">
            <a:extLst>
              <a:ext uri="{FF2B5EF4-FFF2-40B4-BE49-F238E27FC236}">
                <a16:creationId xmlns:a16="http://schemas.microsoft.com/office/drawing/2014/main" id="{F7DDB5DB-1A26-4848-BA7C-18AD6B0354D7}"/>
              </a:ext>
            </a:extLst>
          </p:cNvPr>
          <p:cNvSpPr/>
          <p:nvPr/>
        </p:nvSpPr>
        <p:spPr>
          <a:xfrm>
            <a:off x="3836976" y="2682144"/>
            <a:ext cx="56412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4</a:t>
            </a:r>
            <a:endParaRPr lang="fr-BE" sz="1400" b="1" dirty="0"/>
          </a:p>
        </p:txBody>
      </p:sp>
    </p:spTree>
    <p:extLst>
      <p:ext uri="{BB962C8B-B14F-4D97-AF65-F5344CB8AC3E}">
        <p14:creationId xmlns:p14="http://schemas.microsoft.com/office/powerpoint/2010/main" val="632623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5" name="Rectangle 54">
            <a:extLst>
              <a:ext uri="{FF2B5EF4-FFF2-40B4-BE49-F238E27FC236}">
                <a16:creationId xmlns:a16="http://schemas.microsoft.com/office/drawing/2014/main" id="{854D89D4-E9FD-4BA6-AEAB-068A4DAC4881}"/>
              </a:ext>
            </a:extLst>
          </p:cNvPr>
          <p:cNvSpPr>
            <a:spLocks noGrp="1" noRot="1" noMove="1" noResize="1" noEditPoints="1" noAdjustHandles="1" noChangeArrowheads="1" noChangeShapeType="1"/>
          </p:cNvSpPr>
          <p:nvPr/>
        </p:nvSpPr>
        <p:spPr>
          <a:xfrm>
            <a:off x="0" y="0"/>
            <a:ext cx="3842657"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5863158" y="229046"/>
            <a:ext cx="6096000"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err="1">
                <a:solidFill>
                  <a:srgbClr val="D73958"/>
                </a:solidFill>
                <a:latin typeface="Montserrat" pitchFamily="2" charset="77"/>
              </a:rPr>
              <a:t>Partie</a:t>
            </a:r>
            <a:r>
              <a:rPr lang="nl-BE" sz="1800" b="1" dirty="0">
                <a:solidFill>
                  <a:srgbClr val="D73958"/>
                </a:solidFill>
                <a:latin typeface="Montserrat" pitchFamily="2" charset="77"/>
              </a:rPr>
              <a:t> 1.1 Présentation du Quartier </a:t>
            </a:r>
            <a:endParaRPr lang="fr-BE" sz="1800"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p:nvPr/>
        </p:nvSpPr>
        <p:spPr>
          <a:xfrm>
            <a:off x="4152499" y="776569"/>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ZoneTexte 26">
            <a:extLst>
              <a:ext uri="{FF2B5EF4-FFF2-40B4-BE49-F238E27FC236}">
                <a16:creationId xmlns:a16="http://schemas.microsoft.com/office/drawing/2014/main" id="{BC3E257E-D15E-4A1D-BF74-B1214B351245}"/>
              </a:ext>
            </a:extLst>
          </p:cNvPr>
          <p:cNvSpPr txBox="1"/>
          <p:nvPr/>
        </p:nvSpPr>
        <p:spPr>
          <a:xfrm>
            <a:off x="4507887" y="1984287"/>
            <a:ext cx="2937942" cy="261610"/>
          </a:xfrm>
          <a:prstGeom prst="rect">
            <a:avLst/>
          </a:prstGeom>
          <a:noFill/>
        </p:spPr>
        <p:txBody>
          <a:bodyPr wrap="square">
            <a:spAutoFit/>
          </a:bodyPr>
          <a:lstStyle/>
          <a:p>
            <a:r>
              <a:rPr lang="fr-FR"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Si vous disposez de photos, veuillez les coller ici</a:t>
            </a:r>
            <a:endParaRPr lang="fr-BE" sz="1100" dirty="0">
              <a:solidFill>
                <a:schemeClr val="tx1">
                  <a:lumMod val="50000"/>
                  <a:lumOff val="50000"/>
                </a:schemeClr>
              </a:solidFill>
            </a:endParaRPr>
          </a:p>
        </p:txBody>
      </p:sp>
      <p:sp>
        <p:nvSpPr>
          <p:cNvPr id="9" name="Rectangle 8">
            <a:extLst>
              <a:ext uri="{FF2B5EF4-FFF2-40B4-BE49-F238E27FC236}">
                <a16:creationId xmlns:a16="http://schemas.microsoft.com/office/drawing/2014/main" id="{B258922E-50B7-422C-8CEB-70B52956CAA6}"/>
              </a:ext>
            </a:extLst>
          </p:cNvPr>
          <p:cNvSpPr/>
          <p:nvPr/>
        </p:nvSpPr>
        <p:spPr>
          <a:xfrm>
            <a:off x="8104013" y="787456"/>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ZoneTexte 9">
            <a:extLst>
              <a:ext uri="{FF2B5EF4-FFF2-40B4-BE49-F238E27FC236}">
                <a16:creationId xmlns:a16="http://schemas.microsoft.com/office/drawing/2014/main" id="{6E1D22C7-12EA-4706-BD84-A8A542D7C3BA}"/>
              </a:ext>
            </a:extLst>
          </p:cNvPr>
          <p:cNvSpPr txBox="1"/>
          <p:nvPr/>
        </p:nvSpPr>
        <p:spPr>
          <a:xfrm>
            <a:off x="8642281" y="2010080"/>
            <a:ext cx="2937942" cy="261610"/>
          </a:xfrm>
          <a:prstGeom prst="rect">
            <a:avLst/>
          </a:prstGeom>
          <a:noFill/>
        </p:spPr>
        <p:txBody>
          <a:bodyPr wrap="square">
            <a:spAutoFit/>
          </a:bodyPr>
          <a:lstStyle/>
          <a:p>
            <a:r>
              <a:rPr lang="fr-FR"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Si vous disposez de photos, veuillez les coller ici</a:t>
            </a:r>
            <a:endParaRPr lang="fr-BE" sz="11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926B3774-B92E-4DEB-8AA4-456389D39836}"/>
              </a:ext>
            </a:extLst>
          </p:cNvPr>
          <p:cNvSpPr/>
          <p:nvPr/>
        </p:nvSpPr>
        <p:spPr>
          <a:xfrm>
            <a:off x="4152499" y="3900322"/>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ZoneTexte 11">
            <a:extLst>
              <a:ext uri="{FF2B5EF4-FFF2-40B4-BE49-F238E27FC236}">
                <a16:creationId xmlns:a16="http://schemas.microsoft.com/office/drawing/2014/main" id="{05A8A53A-A017-4637-A85A-11DD5922F7B6}"/>
              </a:ext>
            </a:extLst>
          </p:cNvPr>
          <p:cNvSpPr txBox="1"/>
          <p:nvPr/>
        </p:nvSpPr>
        <p:spPr>
          <a:xfrm>
            <a:off x="4507887" y="5203313"/>
            <a:ext cx="2937942" cy="261610"/>
          </a:xfrm>
          <a:prstGeom prst="rect">
            <a:avLst/>
          </a:prstGeom>
          <a:noFill/>
        </p:spPr>
        <p:txBody>
          <a:bodyPr wrap="square">
            <a:spAutoFit/>
          </a:bodyPr>
          <a:lstStyle/>
          <a:p>
            <a:r>
              <a:rPr lang="fr-FR"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Si vous disposez de photos, veuillez les coller ici</a:t>
            </a:r>
            <a:endParaRPr lang="fr-BE" sz="1100" dirty="0">
              <a:solidFill>
                <a:schemeClr val="tx1">
                  <a:lumMod val="50000"/>
                  <a:lumOff val="50000"/>
                </a:schemeClr>
              </a:solidFill>
            </a:endParaRPr>
          </a:p>
        </p:txBody>
      </p:sp>
      <p:sp>
        <p:nvSpPr>
          <p:cNvPr id="13" name="Rectangle 12">
            <a:extLst>
              <a:ext uri="{FF2B5EF4-FFF2-40B4-BE49-F238E27FC236}">
                <a16:creationId xmlns:a16="http://schemas.microsoft.com/office/drawing/2014/main" id="{FB62996C-17CE-423D-ACAB-5087E6434FA9}"/>
              </a:ext>
            </a:extLst>
          </p:cNvPr>
          <p:cNvSpPr/>
          <p:nvPr/>
        </p:nvSpPr>
        <p:spPr>
          <a:xfrm>
            <a:off x="8104013" y="3900322"/>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ZoneTexte 14">
            <a:extLst>
              <a:ext uri="{FF2B5EF4-FFF2-40B4-BE49-F238E27FC236}">
                <a16:creationId xmlns:a16="http://schemas.microsoft.com/office/drawing/2014/main" id="{8141E546-F621-46CE-BC58-E557917E8A6A}"/>
              </a:ext>
            </a:extLst>
          </p:cNvPr>
          <p:cNvSpPr txBox="1"/>
          <p:nvPr/>
        </p:nvSpPr>
        <p:spPr>
          <a:xfrm>
            <a:off x="8642281" y="5203313"/>
            <a:ext cx="2937942" cy="261610"/>
          </a:xfrm>
          <a:prstGeom prst="rect">
            <a:avLst/>
          </a:prstGeom>
          <a:noFill/>
        </p:spPr>
        <p:txBody>
          <a:bodyPr wrap="square">
            <a:spAutoFit/>
          </a:bodyPr>
          <a:lstStyle/>
          <a:p>
            <a:r>
              <a:rPr lang="fr-FR"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Si vous disposez de photos, veuillez les coller ici</a:t>
            </a:r>
            <a:endParaRPr lang="fr-BE" sz="1100" dirty="0">
              <a:solidFill>
                <a:schemeClr val="tx1">
                  <a:lumMod val="50000"/>
                  <a:lumOff val="50000"/>
                </a:schemeClr>
              </a:solidFill>
            </a:endParaRPr>
          </a:p>
        </p:txBody>
      </p:sp>
      <p:pic>
        <p:nvPicPr>
          <p:cNvPr id="16" name="Graphique 15" descr="Aide avec un remplissage uni">
            <a:extLst>
              <a:ext uri="{FF2B5EF4-FFF2-40B4-BE49-F238E27FC236}">
                <a16:creationId xmlns:a16="http://schemas.microsoft.com/office/drawing/2014/main" id="{895B0695-5FFD-47B1-B5DE-9B4649084DEE}"/>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19701"/>
            <a:ext cx="852801" cy="852801"/>
          </a:xfrm>
          <a:prstGeom prst="rect">
            <a:avLst/>
          </a:prstGeom>
        </p:spPr>
      </p:pic>
      <p:sp>
        <p:nvSpPr>
          <p:cNvPr id="17" name="ZoneTexte 16">
            <a:extLst>
              <a:ext uri="{FF2B5EF4-FFF2-40B4-BE49-F238E27FC236}">
                <a16:creationId xmlns:a16="http://schemas.microsoft.com/office/drawing/2014/main" id="{095C14AD-12AD-4C2F-B3B3-65BEB22E7C61}"/>
              </a:ext>
            </a:extLst>
          </p:cNvPr>
          <p:cNvSpPr txBox="1">
            <a:spLocks noGrp="1" noRot="1" noMove="1" noResize="1" noEditPoints="1" noAdjustHandles="1" noChangeArrowheads="1" noChangeShapeType="1"/>
          </p:cNvSpPr>
          <p:nvPr/>
        </p:nvSpPr>
        <p:spPr>
          <a:xfrm>
            <a:off x="78520" y="892203"/>
            <a:ext cx="3524651" cy="1157496"/>
          </a:xfrm>
          <a:prstGeom prst="rect">
            <a:avLst/>
          </a:prstGeom>
          <a:noFill/>
        </p:spPr>
        <p:txBody>
          <a:bodyPr wrap="square">
            <a:spAutoFit/>
          </a:bodyPr>
          <a:lstStyle/>
          <a:p>
            <a:pPr algn="just">
              <a:lnSpc>
                <a:spcPct val="115000"/>
              </a:lnSpc>
              <a:spcAft>
                <a:spcPts val="1000"/>
              </a:spcAft>
            </a:pPr>
            <a:r>
              <a:rPr lang="fr-FR" sz="1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Parlez-nous de votre quartier !</a:t>
            </a:r>
          </a:p>
          <a:p>
            <a:pPr algn="just">
              <a:lnSpc>
                <a:spcPct val="115000"/>
              </a:lnSpc>
              <a:spcAft>
                <a:spcPts val="1000"/>
              </a:spcAft>
            </a:pPr>
            <a:r>
              <a:rPr lang="fr-FR"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fr-FR" sz="1800" i="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Exp</a:t>
            </a:r>
            <a:r>
              <a:rPr lang="fr-FR" sz="1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  urbain, minéral, familiale, cité jardin, etc.)</a:t>
            </a:r>
          </a:p>
        </p:txBody>
      </p:sp>
      <p:sp>
        <p:nvSpPr>
          <p:cNvPr id="19" name="ZoneTexte 18">
            <a:extLst>
              <a:ext uri="{FF2B5EF4-FFF2-40B4-BE49-F238E27FC236}">
                <a16:creationId xmlns:a16="http://schemas.microsoft.com/office/drawing/2014/main" id="{E9842BED-F16F-4EAF-B52E-1E7E976F1965}"/>
              </a:ext>
            </a:extLst>
          </p:cNvPr>
          <p:cNvSpPr txBox="1"/>
          <p:nvPr/>
        </p:nvSpPr>
        <p:spPr>
          <a:xfrm>
            <a:off x="92127" y="2353015"/>
            <a:ext cx="3641672" cy="2940549"/>
          </a:xfrm>
          <a:prstGeom prst="rect">
            <a:avLst/>
          </a:prstGeom>
          <a:noFill/>
        </p:spPr>
        <p:txBody>
          <a:bodyPr wrap="square">
            <a:spAutoFit/>
          </a:bodyPr>
          <a:lstStyle/>
          <a:p>
            <a:pPr algn="just">
              <a:lnSpc>
                <a:spcPct val="115000"/>
              </a:lnSpc>
              <a:spcAft>
                <a:spcPts val="1000"/>
              </a:spcAft>
            </a:pPr>
            <a:r>
              <a:rPr lang="fr-FR" sz="1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lang="fr-FR" i="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64624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a:spAutoFit/>
      </a:bodyPr>
      <a:lstStyle>
        <a:defPPr algn="l">
          <a:lnSpc>
            <a:spcPct val="115000"/>
          </a:lnSpc>
          <a:spcAft>
            <a:spcPts val="1000"/>
          </a:spcAft>
          <a:defRPr sz="2000" b="1" dirty="0">
            <a:solidFill>
              <a:srgbClr val="218351"/>
            </a:solidFill>
            <a:latin typeface="Montserrat" pitchFamily="2" charset="77"/>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17354</TotalTime>
  <Words>3152</Words>
  <Application>Microsoft Office PowerPoint</Application>
  <PresentationFormat>Grand écran</PresentationFormat>
  <Paragraphs>510</Paragraphs>
  <Slides>30</Slides>
  <Notes>22</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30</vt:i4>
      </vt:variant>
    </vt:vector>
  </HeadingPairs>
  <TitlesOfParts>
    <vt:vector size="42" baseType="lpstr">
      <vt:lpstr>MS Gothic</vt:lpstr>
      <vt:lpstr>Arial</vt:lpstr>
      <vt:lpstr>Calibri</vt:lpstr>
      <vt:lpstr>Calibri Light</vt:lpstr>
      <vt:lpstr>Lato</vt:lpstr>
      <vt:lpstr>Montserrat</vt:lpstr>
      <vt:lpstr>Segoe UI Symbol</vt:lpstr>
      <vt:lpstr>Symbol</vt:lpstr>
      <vt:lpstr>Times New Roman</vt:lpstr>
      <vt:lpstr>Verdana</vt:lpstr>
      <vt:lpstr>Wingdings</vt:lpstr>
      <vt:lpstr>Thème Office</vt:lpstr>
      <vt:lpstr>Formulaire de demande de subside</vt:lpstr>
      <vt:lpstr>Présentation PowerPoint</vt:lpstr>
      <vt:lpstr>Présentation PowerPoint</vt:lpstr>
      <vt:lpstr>Présentation PowerPoint</vt:lpstr>
      <vt:lpstr>Présentation PowerPoint</vt:lpstr>
      <vt:lpstr>Partie 1 _ Présentation de la dynamique du Quartier Durable Citoyen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Partie 2 _ Feuille de Route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Partie 3  _ Informations administratives</vt:lpstr>
      <vt:lpstr>Présentation PowerPoint</vt:lpstr>
      <vt:lpstr>Présentation PowerPoint</vt:lpstr>
      <vt:lpstr>Présentation PowerPoint</vt:lpstr>
      <vt:lpstr>Partie 4 _ Budget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Lucia Aboutaoufik</dc:creator>
  <cp:lastModifiedBy>Lucia Aboutaoufik</cp:lastModifiedBy>
  <cp:revision>156</cp:revision>
  <cp:lastPrinted>2022-01-20T14:20:39Z</cp:lastPrinted>
  <dcterms:created xsi:type="dcterms:W3CDTF">2019-03-20T10:06:23Z</dcterms:created>
  <dcterms:modified xsi:type="dcterms:W3CDTF">2022-05-24T09:23:12Z</dcterms:modified>
</cp:coreProperties>
</file>